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680000000000002E-2"/>
          <c:y val="0"/>
          <c:w val="0.96218999999999999"/>
          <c:h val="0.95718000000000003"/>
        </c:manualLayout>
      </c:layout>
      <c:pieChart>
        <c:varyColors val="1"/>
        <c:ser>
          <c:idx val="0"/>
          <c:order val="0"/>
          <c:dPt>
            <c:idx val="0"/>
            <c:bubble3D val="0"/>
            <c:spPr bwMode="auto"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06-4443-AF18-D521B2EBFC2A}"/>
              </c:ext>
            </c:extLst>
          </c:dPt>
          <c:dPt>
            <c:idx val="1"/>
            <c:bubble3D val="0"/>
            <c:spPr bwMode="auto"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06-4443-AF18-D521B2EBFC2A}"/>
              </c:ext>
            </c:extLst>
          </c:dPt>
          <c:dPt>
            <c:idx val="2"/>
            <c:bubble3D val="0"/>
            <c:spPr bwMode="auto"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06-4443-AF18-D521B2EBFC2A}"/>
              </c:ext>
            </c:extLst>
          </c:dPt>
          <c:dPt>
            <c:idx val="3"/>
            <c:bubble3D val="0"/>
            <c:spPr bwMode="auto"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D06-4443-AF18-D521B2EBFC2A}"/>
              </c:ext>
            </c:extLst>
          </c:dPt>
          <c:dPt>
            <c:idx val="4"/>
            <c:bubble3D val="0"/>
            <c:spPr bwMode="auto"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D06-4443-AF18-D521B2EBFC2A}"/>
              </c:ext>
            </c:extLst>
          </c:dPt>
          <c:dPt>
            <c:idx val="5"/>
            <c:bubble3D val="0"/>
            <c:spPr bwMode="auto"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D06-4443-AF18-D521B2EBFC2A}"/>
              </c:ext>
            </c:extLst>
          </c:dPt>
          <c:dLbls>
            <c:dLbl>
              <c:idx val="0"/>
              <c:layout>
                <c:manualLayout>
                  <c:x val="-4.317E-2"/>
                  <c:y val="-0.1794"/>
                </c:manualLayout>
              </c:layout>
              <c:tx>
                <c:rich>
                  <a:bodyPr rot="0" spcFirstLastPara="1" vertOverflow="clip" horzOverflow="clip" vert="horz" wrap="square" lIns="38099" tIns="19049" rIns="38099" bIns="19049" anchor="ctr" anchorCtr="1">
                    <a:spAutoFit/>
                  </a:bodyPr>
                  <a:lstStyle/>
                  <a:p>
                    <a:pPr>
                      <a:defRPr sz="1600" b="1" i="0" u="none" strike="noStrike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/>
                      <a:t>Электронные ресурсы</a:t>
                    </a:r>
                    <a:r>
                      <a:rPr lang="ru-RU"/>
                      <a:t/>
                    </a:r>
                    <a:br>
                      <a:rPr lang="ru-RU"/>
                    </a:br>
                    <a:fld id="{0A6F0C2B-6D25-DAAD-E0CA-25BD4A0ED904}" type="PERCENTAGE">
                      <a:rPr lang="ru-RU"/>
                      <a:pPr>
                        <a:defRPr sz="1600" b="1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srgbClr val="5B9BD5">
                    <a:lumMod val="20000"/>
                    <a:lumOff val="80000"/>
                  </a:srgbClr>
                </a:solidFill>
                <a:ln w="28575">
                  <a:solidFill>
                    <a:prstClr val="white"/>
                  </a:solidFill>
                </a:ln>
                <a:effectLst/>
              </c:spPr>
              <c:txPr>
                <a:bodyPr rot="0" spcFirstLastPara="1" vertOverflow="clip" horzOverflow="clip" vert="horz" wrap="square" lIns="38099" tIns="19049" rIns="38099" bIns="19049" anchor="ctr" anchorCtr="1">
                  <a:spAutoFit/>
                </a:bodyPr>
                <a:lstStyle/>
                <a:p>
                  <a:pPr>
                    <a:defRPr sz="1600" b="1" i="0" u="none" strike="noStrike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D06-4443-AF18-D521B2EBFC2A}"/>
                </c:ext>
              </c:extLst>
            </c:dLbl>
            <c:dLbl>
              <c:idx val="1"/>
              <c:layout>
                <c:manualLayout>
                  <c:x val="9.5159999999999995E-2"/>
                  <c:y val="4.4299999999999999E-2"/>
                </c:manualLayout>
              </c:layout>
              <c:tx>
                <c:rich>
                  <a:bodyPr rot="0" spcFirstLastPara="1" vertOverflow="clip" horzOverflow="clip" vert="horz" wrap="square" lIns="38099" tIns="19049" rIns="38099" bIns="19049" anchor="ctr" anchorCtr="1">
                    <a:spAutoFit/>
                  </a:bodyPr>
                  <a:lstStyle/>
                  <a:p>
                    <a:pPr>
                      <a:defRPr sz="1600" b="1" i="0" u="none" strike="noStrike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/>
                      <a:t>Учебное оборудование</a:t>
                    </a:r>
                    <a:r>
                      <a:rPr lang="ru-RU"/>
                      <a:t/>
                    </a:r>
                    <a:br>
                      <a:rPr lang="ru-RU"/>
                    </a:br>
                    <a:fld id="{D89AE719-CB96-A178-50F2-7F922952B02B}" type="PERCENTAGE">
                      <a:rPr lang="ru-RU"/>
                      <a:pPr>
                        <a:defRPr sz="1600" b="1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srgbClr val="FFCC66"/>
                </a:solidFill>
                <a:ln w="28575">
                  <a:solidFill>
                    <a:prstClr val="white"/>
                  </a:solidFill>
                </a:ln>
                <a:effectLst/>
              </c:spPr>
              <c:txPr>
                <a:bodyPr rot="0" spcFirstLastPara="1" vertOverflow="clip" horzOverflow="clip" vert="horz" wrap="square" lIns="38099" tIns="19049" rIns="38099" bIns="19049" anchor="ctr" anchorCtr="1">
                  <a:spAutoFit/>
                </a:bodyPr>
                <a:lstStyle/>
                <a:p>
                  <a:pPr>
                    <a:defRPr sz="1600" b="1" i="0" u="none" strike="noStrike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D06-4443-AF18-D521B2EBFC2A}"/>
                </c:ext>
              </c:extLst>
            </c:dLbl>
            <c:dLbl>
              <c:idx val="2"/>
              <c:layout>
                <c:manualLayout>
                  <c:x val="-0.19356000000000001"/>
                  <c:y val="2.547E-2"/>
                </c:manualLayout>
              </c:layout>
              <c:tx>
                <c:rich>
                  <a:bodyPr rot="0" spcFirstLastPara="1" vertOverflow="clip" horzOverflow="clip" vert="horz" wrap="square" lIns="38099" tIns="19049" rIns="38099" bIns="19049" anchor="ctr" anchorCtr="1">
                    <a:spAutoFit/>
                  </a:bodyPr>
                  <a:lstStyle/>
                  <a:p>
                    <a:pPr>
                      <a:defRPr sz="1600" b="1" i="0" u="none" strike="noStrike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/>
                      <a:t>Специализированная мебель </a:t>
                    </a:r>
                    <a:fld id="{6EE25B9A-85B2-040C-42C8-F4C9EADC81B0}" type="PERCENTAGE">
                      <a:rPr lang="ru-RU"/>
                      <a:pPr>
                        <a:defRPr sz="1600" b="1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srgbClr val="A5A5A5">
                    <a:lumMod val="40000"/>
                    <a:lumOff val="60000"/>
                  </a:srgbClr>
                </a:solidFill>
                <a:ln w="28575">
                  <a:solidFill>
                    <a:prstClr val="white"/>
                  </a:solidFill>
                </a:ln>
                <a:effectLst/>
              </c:spPr>
              <c:txPr>
                <a:bodyPr rot="0" spcFirstLastPara="1" vertOverflow="clip" horzOverflow="clip" vert="horz" wrap="square" lIns="38099" tIns="19049" rIns="38099" bIns="19049" anchor="ctr" anchorCtr="1">
                  <a:spAutoFit/>
                </a:bodyPr>
                <a:lstStyle/>
                <a:p>
                  <a:pPr>
                    <a:defRPr sz="1600" b="1" i="0" u="none" strike="noStrike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D06-4443-AF18-D521B2EBFC2A}"/>
                </c:ext>
              </c:extLst>
            </c:dLbl>
            <c:dLbl>
              <c:idx val="3"/>
              <c:layout>
                <c:manualLayout>
                  <c:x val="-9.0700000000000003E-2"/>
                  <c:y val="0.10217"/>
                </c:manualLayout>
              </c:layout>
              <c:tx>
                <c:rich>
                  <a:bodyPr rot="0" spcFirstLastPara="1" vertOverflow="clip" horzOverflow="clip" vert="horz" wrap="square" lIns="38099" tIns="19049" rIns="38099" bIns="19049" anchor="ctr" anchorCtr="1">
                    <a:spAutoFit/>
                  </a:bodyPr>
                  <a:lstStyle/>
                  <a:p>
                    <a:pPr>
                      <a:defRPr sz="1600" b="1" i="0" u="none" strike="noStrike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/>
                      <a:t>Компьютерное обрудование</a:t>
                    </a:r>
                    <a:r>
                      <a:rPr lang="ru-RU"/>
                      <a:t/>
                    </a:r>
                    <a:br>
                      <a:rPr lang="ru-RU"/>
                    </a:br>
                    <a:fld id="{51DE545F-D5BA-2811-668A-54B71CEC0ED5}" type="PERCENTAGE">
                      <a:rPr lang="ru-RU"/>
                      <a:pPr>
                        <a:defRPr sz="1600" b="1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srgbClr val="FFC000">
                    <a:lumMod val="40000"/>
                    <a:lumOff val="60000"/>
                  </a:srgbClr>
                </a:solidFill>
                <a:ln w="28575">
                  <a:solidFill>
                    <a:prstClr val="white"/>
                  </a:solidFill>
                </a:ln>
                <a:effectLst/>
              </c:spPr>
              <c:txPr>
                <a:bodyPr rot="0" spcFirstLastPara="1" vertOverflow="clip" horzOverflow="clip" vert="horz" wrap="square" lIns="38099" tIns="19049" rIns="38099" bIns="19049" anchor="ctr" anchorCtr="1">
                  <a:spAutoFit/>
                </a:bodyPr>
                <a:lstStyle/>
                <a:p>
                  <a:pPr>
                    <a:defRPr sz="1600" b="1" i="0" u="none" strike="noStrike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D06-4443-AF18-D521B2EBFC2A}"/>
                </c:ext>
              </c:extLst>
            </c:dLbl>
            <c:dLbl>
              <c:idx val="4"/>
              <c:layout>
                <c:manualLayout>
                  <c:x val="-5.9679999999999997E-2"/>
                  <c:y val="-1.8200000000000001E-2"/>
                </c:manualLayout>
              </c:layout>
              <c:tx>
                <c:rich>
                  <a:bodyPr rot="0" spcFirstLastPara="1" vertOverflow="clip" horzOverflow="clip" vert="horz" wrap="square" lIns="38099" tIns="19049" rIns="38099" bIns="19049" anchor="ctr" anchorCtr="1">
                    <a:spAutoFit/>
                  </a:bodyPr>
                  <a:lstStyle/>
                  <a:p>
                    <a:pPr>
                      <a:defRPr sz="1600" b="1" i="0" u="none" strike="noStrike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204C485-5FDD-3206-C902-7CFBE5057E81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/>
                      <a:t/>
                    </a:r>
                    <a:br>
                      <a:rPr lang="ru-RU"/>
                    </a:br>
                    <a:fld id="{57F594D6-DEE5-36EB-D56C-49BC2AE5C59B}" type="PERCENTAGE">
                      <a:rPr lang="ru-RU"/>
                      <a:pPr>
                        <a:defRPr sz="1600" b="1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srgbClr val="5B9BD5">
                    <a:lumMod val="60000"/>
                    <a:lumOff val="40000"/>
                  </a:srgbClr>
                </a:solidFill>
                <a:ln w="28575">
                  <a:solidFill>
                    <a:prstClr val="white"/>
                  </a:solidFill>
                </a:ln>
                <a:effectLst/>
              </c:spPr>
              <c:txPr>
                <a:bodyPr rot="0" spcFirstLastPara="1" vertOverflow="clip" horzOverflow="clip" vert="horz" wrap="square" lIns="38099" tIns="19049" rIns="38099" bIns="19049" anchor="ctr" anchorCtr="1">
                  <a:spAutoFit/>
                </a:bodyPr>
                <a:lstStyle/>
                <a:p>
                  <a:pPr>
                    <a:defRPr sz="1600" b="1" i="0" u="none" strike="noStrike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D06-4443-AF18-D521B2EBFC2A}"/>
                </c:ext>
              </c:extLst>
            </c:dLbl>
            <c:dLbl>
              <c:idx val="5"/>
              <c:layout>
                <c:manualLayout>
                  <c:x val="9.0090000000000003E-2"/>
                  <c:y val="0.11604"/>
                </c:manualLayout>
              </c:layout>
              <c:tx>
                <c:rich>
                  <a:bodyPr rot="0" spcFirstLastPara="1" vertOverflow="clip" horzOverflow="clip" vert="horz" wrap="square" lIns="38099" tIns="19049" rIns="38099" bIns="19049" anchor="ctr" anchorCtr="1">
                    <a:spAutoFit/>
                  </a:bodyPr>
                  <a:lstStyle/>
                  <a:p>
                    <a:pPr>
                      <a:defRPr sz="1600" b="1" i="0" u="none" strike="noStrike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/>
                      <a:t>Учебное оборудование</a:t>
                    </a:r>
                    <a:br>
                      <a:rPr lang="ru-RU"/>
                    </a:br>
                    <a:fld id="{A0BC66BF-F51D-C867-246D-F8FA2C4D4CFC}" type="PERCENTAGE">
                      <a:rPr lang="ru-RU"/>
                      <a:pPr>
                        <a:defRPr sz="1600" b="1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srgbClr val="70AD47">
                    <a:lumMod val="60000"/>
                    <a:lumOff val="40000"/>
                  </a:srgbClr>
                </a:solidFill>
                <a:ln w="28575">
                  <a:solidFill>
                    <a:prstClr val="white"/>
                  </a:solidFill>
                </a:ln>
                <a:effectLst/>
              </c:spPr>
              <c:txPr>
                <a:bodyPr rot="0" spcFirstLastPara="1" vertOverflow="clip" horzOverflow="clip" vert="horz" wrap="square" lIns="38099" tIns="19049" rIns="38099" bIns="19049" anchor="ctr" anchorCtr="1">
                  <a:spAutoFit/>
                </a:bodyPr>
                <a:lstStyle/>
                <a:p>
                  <a:pPr>
                    <a:defRPr sz="1600" b="1" i="0" u="none" strike="noStrike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4="http://schemas.microsoft.com/office/drawing/2007/8/2/chart" xmlns:c15="http://schemas.microsoft.com/office/drawing/2012/chart" xmlns:mc="http://schemas.openxmlformats.org/markup-compatibility/2006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D06-4443-AF18-D521B2EBFC2A}"/>
                </c:ext>
              </c:extLst>
            </c:dLbl>
            <c:spPr>
              <a:solidFill>
                <a:sysClr val="window" lastClr="FFFFFF"/>
              </a:solidFill>
              <a:ln w="28575">
                <a:solidFill>
                  <a:schemeClr val="bg1"/>
                </a:solidFill>
              </a:ln>
              <a:effectLst/>
            </c:spPr>
            <c:txPr>
              <a:bodyPr rot="0" spcFirstLastPara="1" vertOverflow="clip" horzOverflow="clip" vert="horz" wrap="square" lIns="38099" tIns="19049" rIns="38099" bIns="19049" anchor="ctr" anchorCtr="1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Лист1!$F$6:$F$11</c:f>
              <c:strCache>
                <c:ptCount val="6"/>
                <c:pt idx="0">
                  <c:v>Компьютерное оборудование</c:v>
                </c:pt>
                <c:pt idx="1">
                  <c:v>Учебное оборудование</c:v>
                </c:pt>
                <c:pt idx="2">
                  <c:v>Специализированная мебель</c:v>
                </c:pt>
                <c:pt idx="3">
                  <c:v>Электронные ресурсы</c:v>
                </c:pt>
              </c:strCache>
            </c:strRef>
          </c:cat>
          <c:val>
            <c:numRef>
              <c:f>Лист1!$G$6:$G$11</c:f>
              <c:numCache>
                <c:formatCode>#,##0.00</c:formatCode>
                <c:ptCount val="6"/>
                <c:pt idx="0">
                  <c:v>1681.885</c:v>
                </c:pt>
                <c:pt idx="1">
                  <c:v>7091.0789999999997</c:v>
                </c:pt>
                <c:pt idx="2" formatCode="_-* #\ ##0.00\ [$₽-419]_-;\-* #\ ##0.00\ [$₽-419]_-;_-* &quot;-&quot;??\ [$₽-419]_-;_-@_-">
                  <c:v>73.195999999999998</c:v>
                </c:pt>
                <c:pt idx="3">
                  <c:v>1153.8399999999999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D06-4443-AF18-D521B2EBF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1"/>
      </c:pie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587688" y="1568557"/>
      <a:ext cx="10985953" cy="4787792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805D1-361C-4057-B795-E88A12EC9651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F9B6F-3414-4707-B3B0-FEA0EA519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3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F9B6F-3414-4707-B3B0-FEA0EA5196E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8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BE47D1-E8B9-4F44-9800-ABFE83C0CDC6}" type="datetimeFigureOut">
              <a:rPr lang="ru-RU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8B7FCC8-AEB0-40EE-9485-D2A9EA6538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BE47D1-E8B9-4F44-9800-ABFE83C0CDC6}" type="datetimeFigureOut">
              <a:rPr lang="ru-RU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8B7FCC8-AEB0-40EE-9485-D2A9EA6538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BE47D1-E8B9-4F44-9800-ABFE83C0CDC6}" type="datetimeFigureOut">
              <a:rPr lang="ru-RU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8B7FCC8-AEB0-40EE-9485-D2A9EA6538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BE47D1-E8B9-4F44-9800-ABFE83C0CDC6}" type="datetimeFigureOut">
              <a:rPr lang="ru-RU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8B7FCC8-AEB0-40EE-9485-D2A9EA6538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BE47D1-E8B9-4F44-9800-ABFE83C0CDC6}" type="datetimeFigureOut">
              <a:rPr lang="ru-RU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8B7FCC8-AEB0-40EE-9485-D2A9EA6538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BE47D1-E8B9-4F44-9800-ABFE83C0CDC6}" type="datetimeFigureOut">
              <a:rPr lang="ru-RU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8B7FCC8-AEB0-40EE-9485-D2A9EA6538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BE47D1-E8B9-4F44-9800-ABFE83C0CDC6}" type="datetimeFigureOut">
              <a:rPr lang="ru-RU"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8B7FCC8-AEB0-40EE-9485-D2A9EA6538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BE47D1-E8B9-4F44-9800-ABFE83C0CDC6}" type="datetimeFigureOut">
              <a:rPr lang="ru-RU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8B7FCC8-AEB0-40EE-9485-D2A9EA6538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BE47D1-E8B9-4F44-9800-ABFE83C0CDC6}" type="datetimeFigureOut">
              <a:rPr lang="ru-RU"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8B7FCC8-AEB0-40EE-9485-D2A9EA6538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BE47D1-E8B9-4F44-9800-ABFE83C0CDC6}" type="datetimeFigureOut">
              <a:rPr lang="ru-RU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8B7FCC8-AEB0-40EE-9485-D2A9EA6538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BE47D1-E8B9-4F44-9800-ABFE83C0CDC6}" type="datetimeFigureOut">
              <a:rPr lang="ru-RU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8B7FCC8-AEB0-40EE-9485-D2A9EA6538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BE47D1-E8B9-4F44-9800-ABFE83C0CDC6}" type="datetimeFigureOut">
              <a:rPr lang="ru-RU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B7FCC8-AEB0-40EE-9485-D2A9EA653875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l="8333" r="833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78037" y="793749"/>
            <a:ext cx="7605621" cy="2815166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5000"/>
          </a:bodyPr>
          <a:lstStyle/>
          <a:p>
            <a:pPr algn="l">
              <a:defRPr/>
            </a:pPr>
            <a:r>
              <a:rPr lang="ru-RU" sz="3600" b="1">
                <a:ln/>
                <a:solidFill>
                  <a:srgbClr val="FF0066"/>
                </a:solidFill>
                <a:latin typeface="Calibri"/>
                <a:ea typeface="Arial"/>
                <a:cs typeface="Arial"/>
              </a:rPr>
              <a:t>Проект </a:t>
            </a:r>
            <a:br>
              <a:rPr lang="ru-RU" sz="3600" b="1">
                <a:ln/>
                <a:solidFill>
                  <a:srgbClr val="FF0066"/>
                </a:solidFill>
                <a:latin typeface="Calibri"/>
                <a:ea typeface="Arial"/>
                <a:cs typeface="Arial"/>
              </a:rPr>
            </a:br>
            <a:r>
              <a:rPr lang="ru-RU" b="1">
                <a:ln/>
                <a:solidFill>
                  <a:schemeClr val="bg1"/>
                </a:solidFill>
                <a:latin typeface="Calibri"/>
                <a:ea typeface="Arial"/>
                <a:cs typeface="Arial"/>
              </a:rPr>
              <a:t>«Цифровой ПЕГАС 2.0»</a:t>
            </a:r>
            <a:r>
              <a:rPr lang="ru-RU" b="1">
                <a:ln/>
                <a:solidFill>
                  <a:srgbClr val="FF0066"/>
                </a:solidFill>
                <a:latin typeface="Calibri"/>
                <a:ea typeface="Arial"/>
                <a:cs typeface="Arial"/>
              </a:rPr>
              <a:t/>
            </a:r>
            <a:br>
              <a:rPr lang="ru-RU" b="1">
                <a:ln/>
                <a:solidFill>
                  <a:srgbClr val="FF0066"/>
                </a:solidFill>
                <a:latin typeface="Calibri"/>
                <a:ea typeface="Arial"/>
                <a:cs typeface="Arial"/>
              </a:rPr>
            </a:br>
            <a:r>
              <a:rPr lang="ru-RU" sz="2600" b="1">
                <a:ln/>
                <a:solidFill>
                  <a:srgbClr val="FF0066"/>
                </a:solidFill>
                <a:latin typeface="Calibri"/>
                <a:ea typeface="Arial"/>
                <a:cs typeface="Arial"/>
              </a:rPr>
              <a:t>физико-метематическое образование как база освоения технологий будущего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7326414" y="2423583"/>
            <a:ext cx="4425573" cy="3649015"/>
            <a:chOff x="0" y="0"/>
            <a:chExt cx="4425573" cy="364901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0" y="0"/>
              <a:ext cx="4425573" cy="3649015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 bwMode="auto">
            <a:xfrm rot="19474552">
              <a:off x="1702158" y="808158"/>
              <a:ext cx="2228375" cy="253019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prstTxWarp prst="textFadeLeft">
                <a:avLst>
                  <a:gd name="adj" fmla="val 33333"/>
                </a:avLst>
              </a:prstTxWarp>
              <a:spAutoFit/>
            </a:bodyPr>
            <a:lstStyle/>
            <a:p>
              <a:pPr algn="r">
                <a:defRPr/>
              </a:pPr>
              <a:r>
                <a:rPr lang="ru-RU" sz="3200" i="1" cap="none" spc="50">
                  <a:ln w="0"/>
                  <a:solidFill>
                    <a:schemeClr val="bg2"/>
                  </a:solidFill>
                  <a:latin typeface="Arial"/>
                  <a:cs typeface="Arial"/>
                </a:rPr>
                <a:t>10010</a:t>
              </a:r>
              <a:endParaRPr/>
            </a:p>
            <a:p>
              <a:pPr algn="r">
                <a:defRPr/>
              </a:pPr>
              <a:r>
                <a:rPr lang="ru-RU" sz="3200" i="1" spc="50">
                  <a:ln w="0"/>
                  <a:solidFill>
                    <a:schemeClr val="bg2"/>
                  </a:solidFill>
                  <a:latin typeface="Arial"/>
                  <a:cs typeface="Arial"/>
                </a:rPr>
                <a:t>000110110</a:t>
              </a:r>
              <a:endParaRPr/>
            </a:p>
            <a:p>
              <a:pPr algn="r">
                <a:defRPr/>
              </a:pPr>
              <a:r>
                <a:rPr lang="ru-RU" sz="3200" i="1" cap="none" spc="50">
                  <a:ln w="0"/>
                  <a:solidFill>
                    <a:schemeClr val="bg2"/>
                  </a:solidFill>
                  <a:latin typeface="Arial"/>
                  <a:cs typeface="Arial"/>
                </a:rPr>
                <a:t>10011110</a:t>
              </a:r>
              <a:endParaRPr/>
            </a:p>
            <a:p>
              <a:pPr algn="r">
                <a:defRPr/>
              </a:pPr>
              <a:r>
                <a:rPr lang="ru-RU" sz="3200" i="1" spc="50">
                  <a:ln w="0"/>
                  <a:solidFill>
                    <a:schemeClr val="bg2"/>
                  </a:solidFill>
                  <a:latin typeface="Arial"/>
                  <a:cs typeface="Arial"/>
                </a:rPr>
                <a:t>10101110</a:t>
              </a:r>
              <a:endParaRPr lang="ru-RU" sz="3200" i="1" cap="none" spc="50">
                <a:ln w="0"/>
                <a:solidFill>
                  <a:schemeClr val="bg2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265336" y="6039373"/>
            <a:ext cx="1899139" cy="82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 bwMode="auto">
          <a:xfrm>
            <a:off x="5328659" y="5531540"/>
            <a:ext cx="2080728" cy="100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6000" b="1">
                <a:ln w="0"/>
                <a:solidFill>
                  <a:srgbClr val="FF0066"/>
                </a:solidFill>
              </a:rPr>
              <a:t>2023</a:t>
            </a:r>
            <a:endParaRPr lang="ru-RU" sz="6000">
              <a:ln w="0"/>
              <a:solidFill>
                <a:srgbClr val="FF0066"/>
              </a:solidFill>
            </a:endParaRPr>
          </a:p>
        </p:txBody>
      </p:sp>
      <p:sp>
        <p:nvSpPr>
          <p:cNvPr id="2073435062" name="TextBox 2073435061"/>
          <p:cNvSpPr txBox="1"/>
          <p:nvPr/>
        </p:nvSpPr>
        <p:spPr bwMode="auto">
          <a:xfrm>
            <a:off x="127944" y="208692"/>
            <a:ext cx="11719128" cy="191816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1600" b="1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ea typeface="Times New Roman"/>
                <a:cs typeface="Arial"/>
              </a:rPr>
              <a:t>Государственное бюджетное общеобразовательное </a:t>
            </a:r>
            <a:endParaRPr sz="1600" b="1">
              <a:solidFill>
                <a:schemeClr val="accent1">
                  <a:lumMod val="40000"/>
                  <a:lumOff val="60000"/>
                </a:schemeClr>
              </a:solidFill>
              <a:latin typeface="Arial"/>
              <a:ea typeface="Times New Roman"/>
              <a:cs typeface="Arial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1600" b="1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ea typeface="Times New Roman"/>
                <a:cs typeface="Arial"/>
              </a:rPr>
              <a:t>учреждение средняя общеобразовательная </a:t>
            </a:r>
            <a:endParaRPr lang="ru-RU" sz="4800" b="1">
              <a:solidFill>
                <a:schemeClr val="bg1"/>
              </a:solidFill>
              <a:latin typeface="Arial"/>
              <a:ea typeface="Times New Roman"/>
              <a:cs typeface="Arial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4800" b="1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школа №255</a:t>
            </a:r>
            <a:r>
              <a:rPr lang="ru-RU" sz="1600" b="1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 </a:t>
            </a:r>
            <a:endParaRPr sz="1600" b="1">
              <a:solidFill>
                <a:schemeClr val="bg1"/>
              </a:solidFill>
              <a:latin typeface="Arial"/>
              <a:ea typeface="Times New Roman"/>
              <a:cs typeface="Arial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1600" b="1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ea typeface="Times New Roman"/>
                <a:cs typeface="Arial"/>
              </a:rPr>
              <a:t>с углубленным изучением отдельных учебных предметов </a:t>
            </a:r>
            <a:endParaRPr sz="1600" b="1">
              <a:solidFill>
                <a:schemeClr val="accent1">
                  <a:lumMod val="40000"/>
                  <a:lumOff val="60000"/>
                </a:schemeClr>
              </a:solidFill>
              <a:latin typeface="Arial"/>
              <a:ea typeface="Times New Roman"/>
              <a:cs typeface="Arial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1600" b="1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ea typeface="Times New Roman"/>
                <a:cs typeface="Arial"/>
              </a:rPr>
              <a:t>Адмиралтейского района Санкт-Петербурга</a:t>
            </a:r>
            <a:endParaRPr sz="1400" b="1">
              <a:solidFill>
                <a:schemeClr val="accent1">
                  <a:lumMod val="40000"/>
                  <a:lumOff val="60000"/>
                </a:schemeClr>
              </a:solidFill>
              <a:latin typeface="Arial"/>
              <a:ea typeface="Calibri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  <a:alphaModFix amt="99999"/>
          </a:blip>
          <a:srcRect l="8333" r="833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8700757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28082" y="265112"/>
            <a:ext cx="11505165" cy="1026053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0000" lnSpcReduction="2000"/>
          </a:bodyPr>
          <a:lstStyle>
            <a:lvl1pPr algn="ctr">
              <a:defRPr sz="6000"/>
            </a:lvl1pPr>
          </a:lstStyle>
          <a:p>
            <a:pPr>
              <a:defRPr/>
            </a:pPr>
            <a:r>
              <a:rPr>
                <a:solidFill>
                  <a:schemeClr val="bg1"/>
                </a:solidFill>
              </a:rPr>
              <a:t>Достижения школы</a:t>
            </a:r>
            <a:br>
              <a:rPr>
                <a:solidFill>
                  <a:schemeClr val="bg1"/>
                </a:solidFill>
              </a:rPr>
            </a:br>
            <a:r>
              <a:rPr sz="2600">
                <a:solidFill>
                  <a:srgbClr val="FF0066"/>
                </a:solidFill>
              </a:rPr>
              <a:t>Победитель конкура кружков в номинации «Среда развития технического творчества»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1581609945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65335" y="6039372"/>
            <a:ext cx="1899138" cy="82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65885925" name="Прямоугольник 1865885924"/>
          <p:cNvSpPr/>
          <p:nvPr/>
        </p:nvSpPr>
        <p:spPr bwMode="auto">
          <a:xfrm>
            <a:off x="561999" y="1344083"/>
            <a:ext cx="11080749" cy="5132916"/>
          </a:xfrm>
          <a:prstGeom prst="rect">
            <a:avLst/>
          </a:prstGeom>
          <a:solidFill>
            <a:srgbClr val="0070C0">
              <a:alpha val="86000"/>
            </a:srgbClr>
          </a:solidFill>
          <a:ln w="12700" cap="flat" cmpd="sng" algn="ctr">
            <a:solidFill>
              <a:schemeClr val="accent1">
                <a:shade val="50000"/>
                <a:alpha val="99999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6472490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9ADC264-A6C5-2CE3-D63C-AC9CDAEA492C}" type="slidenum">
              <a:rPr lang="ru-RU"/>
              <a:t>10</a:t>
            </a:fld>
            <a:endParaRPr/>
          </a:p>
        </p:txBody>
      </p:sp>
      <p:sp>
        <p:nvSpPr>
          <p:cNvPr id="525344238" name="TextBox 525344237"/>
          <p:cNvSpPr txBox="1"/>
          <p:nvPr/>
        </p:nvSpPr>
        <p:spPr bwMode="auto">
          <a:xfrm>
            <a:off x="728618" y="1601109"/>
            <a:ext cx="6440176" cy="44809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indent="450214" algn="l">
              <a:lnSpc>
                <a:spcPct val="100000"/>
              </a:lnSpc>
              <a:defRPr/>
            </a:pPr>
            <a:r>
              <a:rPr sz="18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</a:rPr>
              <a:t>Олимпиада Национальной технологической инициативы</a:t>
            </a:r>
          </a:p>
          <a:p>
            <a:pPr indent="450214" algn="l">
              <a:lnSpc>
                <a:spcPct val="100000"/>
              </a:lnSpc>
              <a:defRPr/>
            </a:pPr>
            <a:r>
              <a:rPr sz="180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2017</a:t>
            </a:r>
            <a:r>
              <a:rPr sz="1800">
                <a:latin typeface="Times New Roman"/>
                <a:ea typeface="Times New Roman"/>
                <a:cs typeface="Times New Roman"/>
              </a:rPr>
              <a:t> – дипломы </a:t>
            </a:r>
            <a:r>
              <a:rPr lang="ru-RU" sz="1800">
                <a:latin typeface="Times New Roman"/>
                <a:ea typeface="Times New Roman"/>
                <a:cs typeface="Times New Roman"/>
              </a:rPr>
              <a:t>победителя</a:t>
            </a:r>
            <a:r>
              <a:rPr sz="1800">
                <a:latin typeface="Times New Roman"/>
                <a:ea typeface="Times New Roman"/>
                <a:cs typeface="Times New Roman"/>
              </a:rPr>
              <a:t> по профилю «Системы связи и дистанционного зондирования Земли» и </a:t>
            </a:r>
            <a:r>
              <a:rPr lang="ru-RU" sz="1800">
                <a:latin typeface="Times New Roman"/>
                <a:ea typeface="Times New Roman"/>
                <a:cs typeface="Times New Roman"/>
              </a:rPr>
              <a:t>призера</a:t>
            </a:r>
            <a:r>
              <a:rPr sz="1800">
                <a:latin typeface="Times New Roman"/>
                <a:ea typeface="Times New Roman"/>
                <a:cs typeface="Times New Roman"/>
              </a:rPr>
              <a:t> по профилю «Системы беспроводной связи»;</a:t>
            </a:r>
          </a:p>
          <a:p>
            <a:pPr indent="450214" algn="l">
              <a:lnSpc>
                <a:spcPct val="100000"/>
              </a:lnSpc>
              <a:defRPr/>
            </a:pPr>
            <a:r>
              <a:rPr sz="180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2018</a:t>
            </a:r>
            <a:r>
              <a:rPr sz="1800">
                <a:latin typeface="Times New Roman"/>
                <a:ea typeface="Times New Roman"/>
                <a:cs typeface="Times New Roman"/>
              </a:rPr>
              <a:t> – диплом </a:t>
            </a:r>
            <a:r>
              <a:rPr lang="ru-RU" sz="1800">
                <a:latin typeface="Times New Roman"/>
                <a:ea typeface="Times New Roman"/>
                <a:cs typeface="Times New Roman"/>
              </a:rPr>
              <a:t>победителя</a:t>
            </a:r>
            <a:r>
              <a:rPr sz="1800">
                <a:latin typeface="Times New Roman"/>
                <a:ea typeface="Times New Roman"/>
                <a:cs typeface="Times New Roman"/>
              </a:rPr>
              <a:t> по профилю «Технология беспроводной связи» и диплом </a:t>
            </a:r>
            <a:r>
              <a:rPr lang="ru-RU" sz="1800">
                <a:latin typeface="Times New Roman"/>
                <a:ea typeface="Times New Roman"/>
                <a:cs typeface="Times New Roman"/>
              </a:rPr>
              <a:t>призера</a:t>
            </a:r>
            <a:r>
              <a:rPr sz="1800">
                <a:latin typeface="Times New Roman"/>
                <a:ea typeface="Times New Roman"/>
                <a:cs typeface="Times New Roman"/>
              </a:rPr>
              <a:t> по профилю «Системы связи и дистанционного зондирования Земли»;</a:t>
            </a:r>
          </a:p>
          <a:p>
            <a:pPr indent="450214" algn="l">
              <a:lnSpc>
                <a:spcPct val="100000"/>
              </a:lnSpc>
              <a:defRPr/>
            </a:pPr>
            <a:r>
              <a:rPr sz="18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</a:rPr>
              <a:t>Национальная технологическая олимпиада</a:t>
            </a:r>
          </a:p>
          <a:p>
            <a:pPr marL="0" marR="0" indent="45021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i="0" u="none" strike="noStrike" cap="none" spc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2022</a:t>
            </a:r>
            <a:r>
              <a:rPr sz="1800">
                <a:latin typeface="Times New Roman"/>
                <a:ea typeface="Times New Roman"/>
                <a:cs typeface="Times New Roman"/>
              </a:rPr>
              <a:t> - 6 финалистов профиля «Спутниковые системы»; </a:t>
            </a:r>
          </a:p>
          <a:p>
            <a:pPr indent="450214" algn="l">
              <a:lnSpc>
                <a:spcPct val="100000"/>
              </a:lnSpc>
              <a:defRPr/>
            </a:pPr>
            <a:r>
              <a:rPr sz="18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</a:rPr>
              <a:t>Национальная технологическая олимпиада Junior </a:t>
            </a:r>
          </a:p>
          <a:p>
            <a:pPr marL="0" marR="0" indent="45021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i="0" u="none" strike="noStrike" cap="none" spc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2022</a:t>
            </a:r>
            <a:r>
              <a:rPr sz="1800">
                <a:latin typeface="Times New Roman"/>
                <a:ea typeface="Times New Roman"/>
                <a:cs typeface="Times New Roman"/>
              </a:rPr>
              <a:t> - 6 финалистов по профилю “Технологии для мира космоса”;</a:t>
            </a:r>
          </a:p>
          <a:p>
            <a:pPr indent="450214" algn="l">
              <a:lnSpc>
                <a:spcPct val="100000"/>
              </a:lnSpc>
              <a:defRPr/>
            </a:pPr>
            <a:r>
              <a:rPr sz="180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2023</a:t>
            </a:r>
            <a:r>
              <a:rPr sz="1800">
                <a:latin typeface="Times New Roman"/>
                <a:ea typeface="Times New Roman"/>
                <a:cs typeface="Times New Roman"/>
              </a:rPr>
              <a:t> - 7 финалистов по профилю “Технологии и космос”; </a:t>
            </a:r>
          </a:p>
          <a:p>
            <a:pPr indent="450214" algn="l">
              <a:lnSpc>
                <a:spcPct val="100000"/>
              </a:lnSpc>
              <a:defRPr/>
            </a:pPr>
            <a:r>
              <a:rPr sz="180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2023</a:t>
            </a:r>
            <a:r>
              <a:rPr sz="1800">
                <a:latin typeface="Times New Roman"/>
                <a:ea typeface="Times New Roman"/>
                <a:cs typeface="Times New Roman"/>
              </a:rPr>
              <a:t> - 1 финалист по профилю “Технологии и виртуальная реальность”;</a:t>
            </a:r>
          </a:p>
          <a:p>
            <a:pPr indent="450214" algn="l">
              <a:lnSpc>
                <a:spcPct val="100000"/>
              </a:lnSpc>
              <a:defRPr/>
            </a:pPr>
            <a:r>
              <a:rPr sz="180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2023</a:t>
            </a:r>
            <a:r>
              <a:rPr sz="1800">
                <a:latin typeface="Times New Roman"/>
                <a:ea typeface="Times New Roman"/>
                <a:cs typeface="Times New Roman"/>
              </a:rPr>
              <a:t> - 3 финалиста по профилю “Технологии и роботы”;</a:t>
            </a:r>
            <a:endParaRPr sz="16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70928201" name="TextBox 1470928200"/>
          <p:cNvSpPr txBox="1"/>
          <p:nvPr/>
        </p:nvSpPr>
        <p:spPr bwMode="auto">
          <a:xfrm>
            <a:off x="7497149" y="1601109"/>
            <a:ext cx="3946897" cy="47552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indent="450214" algn="l">
              <a:lnSpc>
                <a:spcPct val="100000"/>
              </a:lnSpc>
              <a:defRPr/>
            </a:pPr>
            <a:r>
              <a:rPr lang="ru-RU" sz="18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</a:rPr>
              <a:t>Международный фестиваль </a:t>
            </a:r>
            <a:r>
              <a:rPr sz="18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</a:rPr>
              <a:t>«Робофинист»</a:t>
            </a:r>
            <a:r>
              <a:rPr sz="1800">
                <a:latin typeface="Times New Roman"/>
                <a:ea typeface="Times New Roman"/>
                <a:cs typeface="Times New Roman"/>
              </a:rPr>
              <a:t>  </a:t>
            </a:r>
          </a:p>
          <a:p>
            <a:pPr marL="0" marR="0" indent="45021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i="0" u="none" strike="noStrike" cap="none" spc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2018</a:t>
            </a:r>
            <a:r>
              <a:rPr sz="1800">
                <a:latin typeface="Times New Roman"/>
                <a:ea typeface="Times New Roman"/>
                <a:cs typeface="Times New Roman"/>
              </a:rPr>
              <a:t> – 2 место, </a:t>
            </a:r>
          </a:p>
          <a:p>
            <a:pPr marL="0" marR="0" indent="45021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i="0" u="none" strike="noStrike" cap="none" spc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2019</a:t>
            </a:r>
            <a:r>
              <a:rPr sz="1800">
                <a:latin typeface="Times New Roman"/>
                <a:ea typeface="Times New Roman"/>
                <a:cs typeface="Times New Roman"/>
              </a:rPr>
              <a:t> – 2 место, </a:t>
            </a:r>
          </a:p>
          <a:p>
            <a:pPr marL="0" marR="0" indent="45021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i="0" u="none" strike="noStrike" cap="none" spc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2022</a:t>
            </a:r>
            <a:r>
              <a:rPr sz="1800">
                <a:latin typeface="Times New Roman"/>
                <a:ea typeface="Times New Roman"/>
                <a:cs typeface="Times New Roman"/>
              </a:rPr>
              <a:t> - 3 место, </a:t>
            </a:r>
          </a:p>
          <a:p>
            <a:pPr marL="0" marR="0" indent="45021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i="0" u="none" strike="noStrike" cap="none" spc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2023</a:t>
            </a:r>
            <a:r>
              <a:rPr sz="1800">
                <a:latin typeface="Times New Roman"/>
                <a:ea typeface="Times New Roman"/>
                <a:cs typeface="Times New Roman"/>
              </a:rPr>
              <a:t> - 2 место;</a:t>
            </a:r>
          </a:p>
          <a:p>
            <a:pPr indent="450214" algn="l">
              <a:lnSpc>
                <a:spcPct val="100000"/>
              </a:lnSpc>
              <a:defRPr/>
            </a:pPr>
            <a:r>
              <a:rPr sz="18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</a:rPr>
              <a:t>Всероссийский конкурс по 3D-моделированию «Перспектива»</a:t>
            </a:r>
          </a:p>
          <a:p>
            <a:pPr marL="0" marR="0" indent="45021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i="0" u="none" strike="noStrike" cap="none" spc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2021</a:t>
            </a:r>
            <a:r>
              <a:rPr sz="1800">
                <a:latin typeface="Times New Roman"/>
                <a:ea typeface="Times New Roman"/>
                <a:cs typeface="Times New Roman"/>
              </a:rPr>
              <a:t> - диплом победителя 1 степени; </a:t>
            </a:r>
          </a:p>
          <a:p>
            <a:pPr indent="450214" algn="l">
              <a:lnSpc>
                <a:spcPct val="100000"/>
              </a:lnSpc>
              <a:defRPr/>
            </a:pPr>
            <a:r>
              <a:rPr lang="en-US" sz="18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</a:rPr>
              <a:t>V</a:t>
            </a:r>
            <a:r>
              <a:rPr sz="18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</a:rPr>
              <a:t> Всероссийск</a:t>
            </a:r>
            <a:r>
              <a:rPr lang="ru-RU" sz="18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</a:rPr>
              <a:t>ая</a:t>
            </a:r>
            <a:r>
              <a:rPr sz="18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</a:rPr>
              <a:t> олимпиад</a:t>
            </a:r>
            <a:r>
              <a:rPr lang="ru-RU" sz="18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sz="18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</a:rPr>
              <a:t> по 3</a:t>
            </a:r>
            <a:r>
              <a:rPr lang="en-US" sz="18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</a:rPr>
              <a:t>D</a:t>
            </a:r>
            <a:r>
              <a:rPr sz="18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</a:rPr>
              <a:t> технологиям</a:t>
            </a:r>
            <a:r>
              <a:rPr lang="ru-RU" sz="18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800">
              <a:solidFill>
                <a:srgbClr val="FF0066"/>
              </a:solidFill>
              <a:latin typeface="Times New Roman"/>
              <a:ea typeface="Times New Roman"/>
              <a:cs typeface="Times New Roman"/>
            </a:endParaRPr>
          </a:p>
          <a:p>
            <a:pPr indent="450214" algn="l">
              <a:lnSpc>
                <a:spcPct val="100000"/>
              </a:lnSpc>
              <a:defRPr/>
            </a:pPr>
            <a:r>
              <a:rPr sz="180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2020</a:t>
            </a:r>
            <a:r>
              <a:rPr sz="180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>
                <a:latin typeface="Times New Roman"/>
                <a:ea typeface="Times New Roman"/>
                <a:cs typeface="Times New Roman"/>
              </a:rPr>
              <a:t>- </a:t>
            </a:r>
            <a:r>
              <a:rPr sz="1800">
                <a:latin typeface="Times New Roman"/>
                <a:ea typeface="Times New Roman"/>
                <a:cs typeface="Times New Roman"/>
              </a:rPr>
              <a:t>2 призера; </a:t>
            </a:r>
          </a:p>
          <a:p>
            <a:pPr indent="450214" algn="l">
              <a:lnSpc>
                <a:spcPct val="100000"/>
              </a:lnSpc>
              <a:defRPr/>
            </a:pPr>
            <a:r>
              <a:rPr lang="en-US" sz="18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</a:rPr>
              <a:t>Национильный финал российской робототехнической олимпиады</a:t>
            </a:r>
            <a:r>
              <a:rPr lang="ru-RU" sz="18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>
                <a:latin typeface="Times New Roman"/>
                <a:ea typeface="Times New Roman"/>
                <a:cs typeface="Times New Roman"/>
              </a:rPr>
              <a:t> </a:t>
            </a:r>
            <a:endParaRPr sz="1800">
              <a:solidFill>
                <a:srgbClr val="FF0066"/>
              </a:solidFill>
              <a:latin typeface="Times New Roman"/>
              <a:ea typeface="Times New Roman"/>
              <a:cs typeface="Times New Roman"/>
            </a:endParaRPr>
          </a:p>
          <a:p>
            <a:pPr indent="450214" algn="l">
              <a:lnSpc>
                <a:spcPct val="100000"/>
              </a:lnSpc>
              <a:defRPr/>
            </a:pPr>
            <a:r>
              <a:rPr sz="180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2023</a:t>
            </a:r>
            <a:r>
              <a:rPr sz="1800">
                <a:latin typeface="Times New Roman"/>
                <a:ea typeface="Times New Roman"/>
                <a:cs typeface="Times New Roman"/>
              </a:rPr>
              <a:t> - 1 и 2 место.</a:t>
            </a:r>
            <a:endParaRPr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  <a:alphaModFix amt="99999"/>
          </a:blip>
          <a:srcRect l="8333" r="833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28232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28082" y="265112"/>
            <a:ext cx="11505165" cy="1026053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>
                <a:solidFill>
                  <a:schemeClr val="bg1"/>
                </a:solidFill>
              </a:rPr>
              <a:t>Актуальность</a:t>
            </a:r>
          </a:p>
        </p:txBody>
      </p:sp>
      <p:pic>
        <p:nvPicPr>
          <p:cNvPr id="245790113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65335" y="6039372"/>
            <a:ext cx="1899138" cy="82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28102213" name="Прямоугольник 1628102212"/>
          <p:cNvSpPr/>
          <p:nvPr/>
        </p:nvSpPr>
        <p:spPr bwMode="auto">
          <a:xfrm>
            <a:off x="561999" y="1344083"/>
            <a:ext cx="11080749" cy="5132916"/>
          </a:xfrm>
          <a:prstGeom prst="rect">
            <a:avLst/>
          </a:prstGeom>
          <a:solidFill>
            <a:schemeClr val="bg1">
              <a:alpha val="86000"/>
            </a:schemeClr>
          </a:solidFill>
          <a:ln w="12700" cap="flat" cmpd="sng" algn="ctr">
            <a:solidFill>
              <a:schemeClr val="accent1">
                <a:shade val="50000"/>
                <a:alpha val="99999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633072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319AD5-DE38-0A2B-2834-11E79297E917}" type="slidenum">
              <a:rPr lang="ru-RU"/>
              <a:t>2</a:t>
            </a:fld>
            <a:endParaRPr/>
          </a:p>
        </p:txBody>
      </p:sp>
      <p:sp>
        <p:nvSpPr>
          <p:cNvPr id="413728733" name="TextBox 413728732"/>
          <p:cNvSpPr txBox="1"/>
          <p:nvPr/>
        </p:nvSpPr>
        <p:spPr bwMode="auto">
          <a:xfrm>
            <a:off x="724874" y="1685320"/>
            <a:ext cx="10762919" cy="46942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45021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Развитие естественно-научной и математической грамотности школьников - одно из приоритетных направлений в современном российском образовании. Реализация проекта “Цифровой Пегас 2.0” нацелена на создание оптимальных условий и реализацию на практике эффективных подходов в формировании естественно-научного и математического компонентов функциональной грамотности обучающихся при освоении образовательных программ основного и среднего общего образования, создание прочной базы для освоения обучающимися современных высокотехнологичных навыков.</a:t>
            </a:r>
            <a:endParaRPr sz="2400">
              <a:solidFill>
                <a:schemeClr val="bg2">
                  <a:lumMod val="2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45021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600">
              <a:solidFill>
                <a:schemeClr val="bg2">
                  <a:lumMod val="2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45021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sz="140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в 2024 году необходимо обеспечить решение следующих задач:</a:t>
            </a:r>
          </a:p>
          <a:p>
            <a:pPr indent="450214" algn="l">
              <a:lnSpc>
                <a:spcPct val="100000"/>
              </a:lnSpc>
              <a:defRPr/>
            </a:pPr>
            <a:r>
              <a:rPr sz="140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– внедрение на уровнях основного общего и среднего общего образования новых методов обучения и воспитания, образовательных технологий, обеспечивающих освоение обучающимися базовых навыков и умений, повышение их мотивации к обучению и вовлеченности в образовательный процесс, а также обновление содержания и совершенствование методов обучения предметной области "Технология";</a:t>
            </a:r>
          </a:p>
          <a:p>
            <a:pPr indent="450214" algn="l">
              <a:lnSpc>
                <a:spcPct val="100000"/>
              </a:lnSpc>
              <a:defRPr/>
            </a:pPr>
            <a:r>
              <a:rPr sz="140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– 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обучающихся;</a:t>
            </a:r>
          </a:p>
          <a:p>
            <a:pPr indent="450214" algn="l">
              <a:lnSpc>
                <a:spcPct val="100000"/>
              </a:lnSpc>
              <a:defRPr/>
            </a:pPr>
            <a:r>
              <a:rPr sz="140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– создание современной и безопасной цифровой образовательной среды, обеспечивающей высокое качество и доступность образования всех видов и уро</a:t>
            </a:r>
            <a:r>
              <a:rPr sz="160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вней...</a:t>
            </a:r>
            <a:r>
              <a:rPr lang="ru-RU" sz="160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»</a:t>
            </a:r>
            <a:r>
              <a:rPr sz="220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indent="450214" algn="r">
              <a:lnSpc>
                <a:spcPct val="100000"/>
              </a:lnSpc>
              <a:defRPr/>
            </a:pPr>
            <a:r>
              <a:rPr sz="180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Указ </a:t>
            </a:r>
            <a:r>
              <a:rPr lang="ru-RU" sz="1800" b="0" i="0" u="none" strike="noStrike" cap="none" spc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Президента Российской Федерации </a:t>
            </a:r>
            <a:r>
              <a:rPr sz="180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от 7 мая 2018 г. № 204</a:t>
            </a:r>
            <a:r>
              <a:rPr lang="ru-RU" sz="200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20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  <a:alphaModFix amt="99999"/>
          </a:blip>
          <a:srcRect l="8333" r="833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245786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28082" y="265112"/>
            <a:ext cx="11505165" cy="973136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>
                <a:solidFill>
                  <a:schemeClr val="bg1"/>
                </a:solidFill>
              </a:rPr>
              <a:t>Цель проекта</a:t>
            </a:r>
          </a:p>
        </p:txBody>
      </p:sp>
      <p:pic>
        <p:nvPicPr>
          <p:cNvPr id="319447913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65335" y="6039372"/>
            <a:ext cx="1899138" cy="82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631095" name="Прямоугольник 1434631094"/>
          <p:cNvSpPr/>
          <p:nvPr/>
        </p:nvSpPr>
        <p:spPr bwMode="auto">
          <a:xfrm>
            <a:off x="561999" y="1333499"/>
            <a:ext cx="11080749" cy="5143500"/>
          </a:xfrm>
          <a:prstGeom prst="rect">
            <a:avLst/>
          </a:prstGeom>
          <a:solidFill>
            <a:schemeClr val="bg1">
              <a:alpha val="86000"/>
            </a:schemeClr>
          </a:solidFill>
          <a:ln w="12700" cap="flat" cmpd="sng" algn="ctr">
            <a:solidFill>
              <a:schemeClr val="accent1">
                <a:shade val="50000"/>
                <a:alpha val="99999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776890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79F4940-2BAA-697A-74BB-95F18E95BA0B}" type="slidenum">
              <a:rPr lang="ru-RU"/>
              <a:t>3</a:t>
            </a:fld>
            <a:endParaRPr/>
          </a:p>
        </p:txBody>
      </p:sp>
      <p:sp>
        <p:nvSpPr>
          <p:cNvPr id="1329842770" name="TextBox 1329842769"/>
          <p:cNvSpPr txBox="1"/>
          <p:nvPr/>
        </p:nvSpPr>
        <p:spPr bwMode="auto">
          <a:xfrm>
            <a:off x="1038249" y="2074333"/>
            <a:ext cx="10204853" cy="3505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800" b="0">
                <a:solidFill>
                  <a:schemeClr val="bg2">
                    <a:lumMod val="25000"/>
                  </a:schemeClr>
                </a:solidFill>
                <a:latin typeface="Asana"/>
                <a:ea typeface="Asana"/>
                <a:cs typeface="Asana"/>
              </a:rPr>
              <a:t>Создание в образовательном учреждении условий, способствующих </a:t>
            </a:r>
            <a:r>
              <a:rPr sz="2800" b="1">
                <a:solidFill>
                  <a:schemeClr val="bg2">
                    <a:lumMod val="25000"/>
                  </a:schemeClr>
                </a:solidFill>
                <a:latin typeface="Asana"/>
                <a:ea typeface="Asana"/>
                <a:cs typeface="Asana"/>
              </a:rPr>
              <a:t>повышению качества образования </a:t>
            </a:r>
            <a:br>
              <a:rPr sz="2800" b="1">
                <a:solidFill>
                  <a:schemeClr val="bg2">
                    <a:lumMod val="25000"/>
                  </a:schemeClr>
                </a:solidFill>
                <a:latin typeface="Asana"/>
                <a:ea typeface="Asana"/>
                <a:cs typeface="Asana"/>
              </a:rPr>
            </a:br>
            <a:r>
              <a:rPr sz="2800" b="1">
                <a:solidFill>
                  <a:schemeClr val="bg2">
                    <a:lumMod val="25000"/>
                  </a:schemeClr>
                </a:solidFill>
                <a:latin typeface="Asana"/>
                <a:ea typeface="Asana"/>
                <a:cs typeface="Asana"/>
              </a:rPr>
              <a:t>в области физико-математических дисциплин</a:t>
            </a:r>
            <a:r>
              <a:rPr sz="2800" b="0">
                <a:solidFill>
                  <a:schemeClr val="bg2">
                    <a:lumMod val="25000"/>
                  </a:schemeClr>
                </a:solidFill>
                <a:latin typeface="Asana"/>
                <a:ea typeface="Asana"/>
                <a:cs typeface="Asana"/>
              </a:rPr>
              <a:t>, </a:t>
            </a:r>
            <a:r>
              <a:rPr sz="2800" b="1">
                <a:solidFill>
                  <a:schemeClr val="bg2">
                    <a:lumMod val="25000"/>
                  </a:schemeClr>
                </a:solidFill>
                <a:latin typeface="Asana"/>
                <a:ea typeface="Asana"/>
                <a:cs typeface="Asana"/>
              </a:rPr>
              <a:t>профориентационной работы</a:t>
            </a:r>
            <a:r>
              <a:rPr sz="2800" b="0">
                <a:solidFill>
                  <a:schemeClr val="bg2">
                    <a:lumMod val="25000"/>
                  </a:schemeClr>
                </a:solidFill>
                <a:latin typeface="Asana"/>
                <a:ea typeface="Asana"/>
                <a:cs typeface="Asana"/>
              </a:rPr>
              <a:t> в области технических (инженерных) специальностей за счет поиска, освоения, использования современных образовательных технологий и реализации индивидуальных образовательных маршрутов.</a:t>
            </a:r>
            <a:r>
              <a:rPr sz="1200" b="0">
                <a:solidFill>
                  <a:schemeClr val="bg2">
                    <a:lumMod val="25000"/>
                  </a:schemeClr>
                </a:solidFill>
                <a:latin typeface="Times New Roman"/>
                <a:ea typeface="Asana"/>
                <a:cs typeface="Times New Roman"/>
              </a:rPr>
              <a:t> </a:t>
            </a:r>
            <a:endParaRPr b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  <a:alphaModFix amt="99999"/>
          </a:blip>
          <a:srcRect l="8333" r="833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8828106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28082" y="265112"/>
            <a:ext cx="11505165" cy="1026053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>
                <a:solidFill>
                  <a:schemeClr val="bg1"/>
                </a:solidFill>
              </a:rPr>
              <a:t>Задачи проекта</a:t>
            </a:r>
          </a:p>
        </p:txBody>
      </p:sp>
      <p:pic>
        <p:nvPicPr>
          <p:cNvPr id="107753642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65335" y="6039372"/>
            <a:ext cx="1899138" cy="82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70432888" name="Прямоугольник 1670432887"/>
          <p:cNvSpPr/>
          <p:nvPr/>
        </p:nvSpPr>
        <p:spPr bwMode="auto">
          <a:xfrm>
            <a:off x="561999" y="1344083"/>
            <a:ext cx="11080749" cy="5132916"/>
          </a:xfrm>
          <a:prstGeom prst="rect">
            <a:avLst/>
          </a:prstGeom>
          <a:solidFill>
            <a:schemeClr val="bg1">
              <a:alpha val="86000"/>
            </a:schemeClr>
          </a:solidFill>
          <a:ln w="12700" cap="flat" cmpd="sng" algn="ctr">
            <a:solidFill>
              <a:schemeClr val="accent1">
                <a:shade val="50000"/>
                <a:alpha val="99999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1774935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A232C73-F1AC-C82B-4714-A351BA1EE353}" type="slidenum">
              <a:rPr lang="ru-RU"/>
              <a:t>4</a:t>
            </a:fld>
            <a:endParaRPr/>
          </a:p>
        </p:txBody>
      </p:sp>
      <p:sp>
        <p:nvSpPr>
          <p:cNvPr id="2006265383" name="TextBox 2006265382"/>
          <p:cNvSpPr txBox="1"/>
          <p:nvPr/>
        </p:nvSpPr>
        <p:spPr bwMode="auto">
          <a:xfrm>
            <a:off x="1038249" y="2074332"/>
            <a:ext cx="10205212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42253888" name="TextBox 742253887"/>
          <p:cNvSpPr txBox="1"/>
          <p:nvPr/>
        </p:nvSpPr>
        <p:spPr bwMode="auto">
          <a:xfrm>
            <a:off x="864995" y="1541194"/>
            <a:ext cx="10848314" cy="48449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327936" indent="-327936">
              <a:spcBef>
                <a:spcPts val="765"/>
              </a:spcBef>
              <a:buFont typeface="Arial"/>
              <a:buChar char="•"/>
              <a:defRPr/>
            </a:pPr>
            <a:r>
              <a:rPr sz="2200" b="1">
                <a:solidFill>
                  <a:schemeClr val="bg2">
                    <a:lumMod val="25000"/>
                  </a:schemeClr>
                </a:solidFill>
                <a:latin typeface="Asana"/>
                <a:ea typeface="Asana"/>
                <a:cs typeface="Asana"/>
              </a:rPr>
              <a:t>Расширить материально-техническую базу</a:t>
            </a:r>
            <a:r>
              <a:rPr sz="2200">
                <a:solidFill>
                  <a:schemeClr val="bg2">
                    <a:lumMod val="25000"/>
                  </a:schemeClr>
                </a:solidFill>
                <a:latin typeface="Asana"/>
                <a:ea typeface="Asana"/>
                <a:cs typeface="Asana"/>
              </a:rPr>
              <a:t> школы,   разнообразить учебно-методические комплексы математической, физической и инженерной направленности.</a:t>
            </a:r>
            <a:endParaRPr sz="9000" b="0">
              <a:solidFill>
                <a:schemeClr val="bg2">
                  <a:lumMod val="25000"/>
                </a:schemeClr>
              </a:solidFill>
              <a:latin typeface="Asana"/>
              <a:cs typeface="Asana"/>
            </a:endParaRPr>
          </a:p>
          <a:p>
            <a:pPr marL="327936" indent="-327936">
              <a:spcBef>
                <a:spcPts val="765"/>
              </a:spcBef>
              <a:buFont typeface="Arial"/>
              <a:buChar char="•"/>
              <a:defRPr/>
            </a:pPr>
            <a:r>
              <a:rPr sz="2200">
                <a:solidFill>
                  <a:schemeClr val="bg2">
                    <a:lumMod val="25000"/>
                  </a:schemeClr>
                </a:solidFill>
                <a:latin typeface="Asana"/>
                <a:ea typeface="Asana"/>
                <a:cs typeface="Asana"/>
              </a:rPr>
              <a:t>Подготовить педагогический коллектив к </a:t>
            </a:r>
            <a:r>
              <a:rPr sz="2200" b="1">
                <a:solidFill>
                  <a:schemeClr val="bg2">
                    <a:lumMod val="25000"/>
                  </a:schemeClr>
                </a:solidFill>
                <a:latin typeface="Asana"/>
                <a:ea typeface="Asana"/>
                <a:cs typeface="Asana"/>
              </a:rPr>
              <a:t>внедрению оборудования  и образовательных ресурсов</a:t>
            </a:r>
            <a:r>
              <a:rPr sz="2200">
                <a:solidFill>
                  <a:schemeClr val="bg2">
                    <a:lumMod val="25000"/>
                  </a:schemeClr>
                </a:solidFill>
                <a:latin typeface="Asana"/>
                <a:ea typeface="Asana"/>
                <a:cs typeface="Asana"/>
              </a:rPr>
              <a:t> в образовательный процесс.</a:t>
            </a:r>
            <a:endParaRPr sz="2200">
              <a:solidFill>
                <a:schemeClr val="bg2">
                  <a:lumMod val="25000"/>
                </a:schemeClr>
              </a:solidFill>
              <a:latin typeface="Asana"/>
              <a:cs typeface="Asana"/>
            </a:endParaRPr>
          </a:p>
          <a:p>
            <a:pPr marL="327936" indent="-327936">
              <a:spcBef>
                <a:spcPts val="765"/>
              </a:spcBef>
              <a:buFont typeface="Arial"/>
              <a:buChar char="•"/>
              <a:defRPr/>
            </a:pPr>
            <a:r>
              <a:rPr sz="2200">
                <a:solidFill>
                  <a:schemeClr val="bg2">
                    <a:lumMod val="25000"/>
                  </a:schemeClr>
                </a:solidFill>
                <a:latin typeface="Asana"/>
                <a:ea typeface="Asana"/>
                <a:cs typeface="Asana"/>
              </a:rPr>
              <a:t>Реализовать систему мер включения </a:t>
            </a:r>
            <a:r>
              <a:rPr sz="2200" b="1">
                <a:solidFill>
                  <a:schemeClr val="bg2">
                    <a:lumMod val="25000"/>
                  </a:schemeClr>
                </a:solidFill>
                <a:latin typeface="Asana"/>
                <a:ea typeface="Asana"/>
                <a:cs typeface="Asana"/>
              </a:rPr>
              <a:t>нового оборудования, новых технологий</a:t>
            </a:r>
            <a:r>
              <a:rPr sz="2200">
                <a:solidFill>
                  <a:schemeClr val="bg2">
                    <a:lumMod val="25000"/>
                  </a:schemeClr>
                </a:solidFill>
                <a:latin typeface="Asana"/>
                <a:ea typeface="Asana"/>
                <a:cs typeface="Asana"/>
              </a:rPr>
              <a:t> в образовательный процесс.</a:t>
            </a:r>
            <a:endParaRPr sz="2200">
              <a:solidFill>
                <a:schemeClr val="bg2">
                  <a:lumMod val="25000"/>
                </a:schemeClr>
              </a:solidFill>
              <a:latin typeface="Asana"/>
              <a:cs typeface="Asana"/>
            </a:endParaRPr>
          </a:p>
          <a:p>
            <a:pPr marL="327936" indent="-327936">
              <a:spcBef>
                <a:spcPts val="765"/>
              </a:spcBef>
              <a:buFont typeface="Arial"/>
              <a:buChar char="•"/>
              <a:defRPr/>
            </a:pPr>
            <a:r>
              <a:rPr sz="2200">
                <a:solidFill>
                  <a:schemeClr val="bg2">
                    <a:lumMod val="25000"/>
                  </a:schemeClr>
                </a:solidFill>
                <a:latin typeface="Asana"/>
                <a:ea typeface="Asana"/>
                <a:cs typeface="Asana"/>
              </a:rPr>
              <a:t>Внедрить </a:t>
            </a:r>
            <a:r>
              <a:rPr sz="2200" b="1">
                <a:solidFill>
                  <a:schemeClr val="bg2">
                    <a:lumMod val="25000"/>
                  </a:schemeClr>
                </a:solidFill>
                <a:latin typeface="Asana"/>
                <a:ea typeface="Asana"/>
                <a:cs typeface="Asana"/>
              </a:rPr>
              <a:t>систему использования</a:t>
            </a:r>
            <a:r>
              <a:rPr sz="2200">
                <a:solidFill>
                  <a:schemeClr val="bg2">
                    <a:lumMod val="25000"/>
                  </a:schemeClr>
                </a:solidFill>
                <a:latin typeface="Asana"/>
                <a:ea typeface="Asana"/>
                <a:cs typeface="Asana"/>
              </a:rPr>
              <a:t> средств обучения и воспитания, приобретенных на средства гранта,  оценить результативность изучения математики и физики, профориентационной работы.</a:t>
            </a:r>
            <a:endParaRPr sz="2200">
              <a:solidFill>
                <a:schemeClr val="bg2">
                  <a:lumMod val="25000"/>
                </a:schemeClr>
              </a:solidFill>
              <a:latin typeface="Asana"/>
              <a:cs typeface="Asana"/>
            </a:endParaRPr>
          </a:p>
          <a:p>
            <a:pPr marL="327936" indent="-327936">
              <a:spcBef>
                <a:spcPts val="765"/>
              </a:spcBef>
              <a:buFont typeface="Arial"/>
              <a:buChar char="•"/>
              <a:defRPr/>
            </a:pPr>
            <a:r>
              <a:rPr sz="2200">
                <a:solidFill>
                  <a:schemeClr val="bg2">
                    <a:lumMod val="25000"/>
                  </a:schemeClr>
                </a:solidFill>
                <a:latin typeface="Asana"/>
                <a:ea typeface="Asana"/>
                <a:cs typeface="Asana"/>
              </a:rPr>
              <a:t>Описать полученный опыт использования средств обучения и воспитания, приобретенных за счет средств гранта</a:t>
            </a:r>
            <a:endParaRPr sz="2600" b="0">
              <a:solidFill>
                <a:schemeClr val="bg2">
                  <a:lumMod val="25000"/>
                </a:schemeClr>
              </a:solidFill>
              <a:latin typeface="Asana"/>
              <a:cs typeface="Asana"/>
            </a:endParaRPr>
          </a:p>
          <a:p>
            <a:pPr>
              <a:spcBef>
                <a:spcPts val="765"/>
              </a:spcBef>
              <a:defRPr/>
            </a:pPr>
            <a:endParaRPr sz="1600" b="0">
              <a:solidFill>
                <a:schemeClr val="bg1"/>
              </a:solidFill>
              <a:latin typeface="Asana"/>
              <a:cs typeface="As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  <a:alphaModFix amt="99999"/>
          </a:blip>
          <a:srcRect l="8333" r="833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3636847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28082" y="265112"/>
            <a:ext cx="11505165" cy="1026053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>
                <a:solidFill>
                  <a:schemeClr val="bg1"/>
                </a:solidFill>
              </a:rPr>
              <a:t>Ожидаемый результат</a:t>
            </a:r>
          </a:p>
        </p:txBody>
      </p:sp>
      <p:pic>
        <p:nvPicPr>
          <p:cNvPr id="1640899580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65335" y="6039372"/>
            <a:ext cx="1899138" cy="82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0827228" name="Прямоугольник 430827227"/>
          <p:cNvSpPr/>
          <p:nvPr/>
        </p:nvSpPr>
        <p:spPr bwMode="auto">
          <a:xfrm>
            <a:off x="561999" y="1344083"/>
            <a:ext cx="11080749" cy="5132916"/>
          </a:xfrm>
          <a:prstGeom prst="rect">
            <a:avLst/>
          </a:prstGeom>
          <a:solidFill>
            <a:schemeClr val="bg1">
              <a:alpha val="86000"/>
            </a:schemeClr>
          </a:solidFill>
          <a:ln w="12700" cap="flat" cmpd="sng" algn="ctr">
            <a:solidFill>
              <a:schemeClr val="accent1">
                <a:shade val="50000"/>
                <a:alpha val="99999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979712" name="TextBox 534979711"/>
          <p:cNvSpPr txBox="1"/>
          <p:nvPr/>
        </p:nvSpPr>
        <p:spPr bwMode="auto">
          <a:xfrm>
            <a:off x="782024" y="1609724"/>
            <a:ext cx="8393324" cy="3383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90169" marR="0" indent="0" algn="l">
              <a:defRPr/>
            </a:pPr>
            <a:r>
              <a:rPr sz="3600">
                <a:solidFill>
                  <a:schemeClr val="bg2">
                    <a:lumMod val="25000"/>
                  </a:schemeClr>
                </a:solidFill>
                <a:latin typeface="Times New Roman"/>
                <a:ea typeface="Asana"/>
                <a:cs typeface="Times New Roman"/>
              </a:rPr>
              <a:t>100% учащихся охвачены внеурочной деятельностью технологической (инженерной) направленности,</a:t>
            </a:r>
          </a:p>
          <a:p>
            <a:pPr marL="90169" marR="0" indent="0" algn="l">
              <a:defRPr/>
            </a:pPr>
            <a:r>
              <a:rPr sz="3600">
                <a:solidFill>
                  <a:schemeClr val="bg2">
                    <a:lumMod val="25000"/>
                  </a:schemeClr>
                </a:solidFill>
                <a:latin typeface="Times New Roman"/>
                <a:ea typeface="Asana"/>
                <a:cs typeface="Times New Roman"/>
              </a:rPr>
              <a:t>в том числе изучение учебных предметов </a:t>
            </a:r>
            <a:r>
              <a:rPr sz="3600" b="1">
                <a:solidFill>
                  <a:schemeClr val="bg2">
                    <a:lumMod val="25000"/>
                  </a:schemeClr>
                </a:solidFill>
                <a:latin typeface="Times New Roman"/>
                <a:ea typeface="Asana"/>
                <a:cs typeface="Times New Roman"/>
              </a:rPr>
              <a:t>«Математика» и «Физика»</a:t>
            </a:r>
            <a:r>
              <a:rPr sz="3600">
                <a:solidFill>
                  <a:schemeClr val="bg2">
                    <a:lumMod val="25000"/>
                  </a:schemeClr>
                </a:solidFill>
                <a:latin typeface="Times New Roman"/>
                <a:ea typeface="Asana"/>
                <a:cs typeface="Times New Roman"/>
              </a:rPr>
              <a:t> </a:t>
            </a:r>
            <a:br>
              <a:rPr sz="3600">
                <a:solidFill>
                  <a:schemeClr val="bg2">
                    <a:lumMod val="25000"/>
                  </a:schemeClr>
                </a:solidFill>
                <a:latin typeface="Times New Roman"/>
                <a:ea typeface="Asana"/>
                <a:cs typeface="Times New Roman"/>
              </a:rPr>
            </a:br>
            <a:r>
              <a:rPr sz="3600">
                <a:solidFill>
                  <a:schemeClr val="bg2">
                    <a:lumMod val="25000"/>
                  </a:schemeClr>
                </a:solidFill>
                <a:latin typeface="Times New Roman"/>
                <a:ea typeface="Asana"/>
                <a:cs typeface="Times New Roman"/>
              </a:rPr>
              <a:t>на углубленном уровне - 30%</a:t>
            </a:r>
            <a:endParaRPr sz="360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8694059" name="Рисунок 1869405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742956" y="3429000"/>
            <a:ext cx="3373365" cy="3373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lum/>
            <a:alphaModFix amt="99999"/>
          </a:blip>
          <a:srcRect l="8333" r="833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9384116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28082" y="265112"/>
            <a:ext cx="11505165" cy="1026053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5000"/>
          </a:bodyPr>
          <a:lstStyle>
            <a:lvl1pPr algn="ctr">
              <a:defRPr sz="6000"/>
            </a:lvl1pPr>
          </a:lstStyle>
          <a:p>
            <a:pPr>
              <a:defRPr/>
            </a:pPr>
            <a:r>
              <a:rPr sz="4800">
                <a:solidFill>
                  <a:schemeClr val="bg1"/>
                </a:solidFill>
              </a:rPr>
              <a:t> Организационно-технологические ресурсы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1712845227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265335" y="6039372"/>
            <a:ext cx="1899138" cy="82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95105635" name="Прямоугольник 1695105634"/>
          <p:cNvSpPr/>
          <p:nvPr/>
        </p:nvSpPr>
        <p:spPr bwMode="auto">
          <a:xfrm>
            <a:off x="555624" y="1344083"/>
            <a:ext cx="11080749" cy="5132916"/>
          </a:xfrm>
          <a:prstGeom prst="rect">
            <a:avLst/>
          </a:prstGeom>
          <a:solidFill>
            <a:schemeClr val="bg1">
              <a:alpha val="86000"/>
            </a:schemeClr>
          </a:solidFill>
          <a:ln w="12700" cap="flat" cmpd="sng" algn="ctr">
            <a:solidFill>
              <a:schemeClr val="accent1">
                <a:shade val="50000"/>
                <a:alpha val="99999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6266920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B24D50-49D0-1914-E4F5-F99F0518F75B}" type="slidenum">
              <a:rPr lang="ru-RU"/>
              <a:t>6</a:t>
            </a:fld>
            <a:endParaRPr/>
          </a:p>
        </p:txBody>
      </p:sp>
      <p:sp>
        <p:nvSpPr>
          <p:cNvPr id="355989778" name="TextBox 355989777"/>
          <p:cNvSpPr txBox="1"/>
          <p:nvPr/>
        </p:nvSpPr>
        <p:spPr bwMode="auto">
          <a:xfrm>
            <a:off x="681884" y="1532921"/>
            <a:ext cx="6255990" cy="47552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spcAft>
                <a:spcPts val="0"/>
              </a:spcAft>
              <a:defRPr/>
            </a:pPr>
            <a:r>
              <a:rPr b="1">
                <a:latin typeface="Times New Roman"/>
                <a:ea typeface="Times New Roman"/>
                <a:cs typeface="Times New Roman"/>
              </a:rPr>
              <a:t>СОВРЕМЕННАЯ ИНФОРМАЦИОННАЯ СРЕДА</a:t>
            </a:r>
          </a:p>
          <a:p>
            <a:pPr algn="l">
              <a:spcAft>
                <a:spcPts val="0"/>
              </a:spcAft>
              <a:defRPr/>
            </a:pPr>
            <a:r>
              <a:rPr b="0">
                <a:latin typeface="Times New Roman"/>
                <a:ea typeface="Times New Roman"/>
                <a:cs typeface="Times New Roman"/>
              </a:rPr>
              <a:t>wifi, интернет, телекоммуникационные сети</a:t>
            </a:r>
          </a:p>
          <a:p>
            <a:pPr algn="l">
              <a:spcAft>
                <a:spcPts val="0"/>
              </a:spcAft>
              <a:defRPr/>
            </a:pPr>
            <a:endParaRPr b="1">
              <a:latin typeface="Times New Roman"/>
              <a:ea typeface="Times New Roman"/>
              <a:cs typeface="Times New Roman"/>
            </a:endParaRPr>
          </a:p>
          <a:p>
            <a:pPr algn="l">
              <a:spcAft>
                <a:spcPts val="0"/>
              </a:spcAft>
              <a:defRPr/>
            </a:pPr>
            <a:r>
              <a:rPr b="1">
                <a:latin typeface="Times New Roman"/>
                <a:ea typeface="Times New Roman"/>
                <a:cs typeface="Times New Roman"/>
              </a:rPr>
              <a:t>СОВРЕМЕННАЯ ИНФРАСТРУКТУРА</a:t>
            </a:r>
            <a:endParaRPr>
              <a:latin typeface="Times New Roman"/>
              <a:ea typeface="Times New Roman"/>
              <a:cs typeface="Times New Roman"/>
            </a:endParaRPr>
          </a:p>
          <a:p>
            <a:pPr algn="l">
              <a:spcAft>
                <a:spcPts val="0"/>
              </a:spcAft>
              <a:defRPr/>
            </a:pPr>
            <a:r>
              <a:rPr b="1">
                <a:latin typeface="Times New Roman"/>
                <a:ea typeface="Times New Roman"/>
                <a:cs typeface="Times New Roman"/>
              </a:rPr>
              <a:t>современное оборудование предметных кабинетов</a:t>
            </a:r>
            <a:r>
              <a:rPr>
                <a:latin typeface="Times New Roman"/>
                <a:ea typeface="Times New Roman"/>
                <a:cs typeface="Times New Roman"/>
              </a:rPr>
              <a:t> математики, физики, химии, биологии, ОБЖ, информатики, технологии;</a:t>
            </a:r>
          </a:p>
          <a:p>
            <a:pPr algn="l">
              <a:spcAft>
                <a:spcPts val="0"/>
              </a:spcAft>
              <a:defRPr/>
            </a:pPr>
            <a:r>
              <a:rPr b="1">
                <a:latin typeface="Times New Roman"/>
                <a:ea typeface="Times New Roman"/>
                <a:cs typeface="Times New Roman"/>
              </a:rPr>
              <a:t>современный</a:t>
            </a:r>
            <a:r>
              <a:rPr lang="ru-RU" b="1">
                <a:latin typeface="Times New Roman"/>
                <a:ea typeface="Times New Roman"/>
                <a:cs typeface="Times New Roman"/>
              </a:rPr>
              <a:t> </a:t>
            </a:r>
            <a:r>
              <a:rPr b="1">
                <a:latin typeface="Times New Roman"/>
                <a:ea typeface="Times New Roman"/>
                <a:cs typeface="Times New Roman"/>
              </a:rPr>
              <a:t>кабинет технологии</a:t>
            </a:r>
            <a:r>
              <a:rPr>
                <a:latin typeface="Times New Roman"/>
                <a:ea typeface="Times New Roman"/>
                <a:cs typeface="Times New Roman"/>
              </a:rPr>
              <a:t>, оснащенный оборудование</a:t>
            </a:r>
            <a:r>
              <a:rPr lang="ru-RU">
                <a:latin typeface="Times New Roman"/>
                <a:ea typeface="Times New Roman"/>
                <a:cs typeface="Times New Roman"/>
              </a:rPr>
              <a:t>м</a:t>
            </a:r>
            <a:r>
              <a:rPr>
                <a:latin typeface="Times New Roman"/>
                <a:ea typeface="Times New Roman"/>
                <a:cs typeface="Times New Roman"/>
              </a:rPr>
              <a:t> для прототипирования</a:t>
            </a:r>
            <a:r>
              <a:rPr lang="ru-RU">
                <a:latin typeface="Times New Roman"/>
                <a:ea typeface="Times New Roman"/>
                <a:cs typeface="Times New Roman"/>
              </a:rPr>
              <a:t>, </a:t>
            </a:r>
            <a:r>
              <a:rPr>
                <a:latin typeface="Times New Roman"/>
                <a:ea typeface="Times New Roman"/>
                <a:cs typeface="Times New Roman"/>
              </a:rPr>
              <a:t>лазерной резки и гравировки</a:t>
            </a:r>
            <a:r>
              <a:rPr lang="ru-RU">
                <a:latin typeface="Times New Roman"/>
                <a:ea typeface="Times New Roman"/>
                <a:cs typeface="Times New Roman"/>
              </a:rPr>
              <a:t>, </a:t>
            </a:r>
            <a:r>
              <a:rPr>
                <a:latin typeface="Times New Roman"/>
                <a:ea typeface="Times New Roman"/>
                <a:cs typeface="Times New Roman"/>
              </a:rPr>
              <a:t>для занятий по программам дополнительного образования технической направленности</a:t>
            </a:r>
            <a:r>
              <a:rPr lang="ru-RU">
                <a:latin typeface="Times New Roman"/>
                <a:ea typeface="Times New Roman"/>
                <a:cs typeface="Times New Roman"/>
              </a:rPr>
              <a:t> (</a:t>
            </a:r>
            <a:r>
              <a:rPr>
                <a:latin typeface="Times New Roman"/>
                <a:ea typeface="Times New Roman"/>
                <a:cs typeface="Times New Roman"/>
              </a:rPr>
              <a:t>образовательн</a:t>
            </a:r>
            <a:r>
              <a:rPr lang="ru-RU">
                <a:latin typeface="Times New Roman"/>
                <a:ea typeface="Times New Roman"/>
                <a:cs typeface="Times New Roman"/>
              </a:rPr>
              <a:t>ая </a:t>
            </a:r>
            <a:r>
              <a:rPr>
                <a:latin typeface="Times New Roman"/>
                <a:ea typeface="Times New Roman"/>
                <a:cs typeface="Times New Roman"/>
              </a:rPr>
              <a:t>робототехника</a:t>
            </a:r>
            <a:r>
              <a:rPr lang="ru-RU">
                <a:latin typeface="Times New Roman"/>
                <a:ea typeface="Times New Roman"/>
                <a:cs typeface="Times New Roman"/>
              </a:rPr>
              <a:t>, </a:t>
            </a:r>
            <a:r>
              <a:rPr>
                <a:latin typeface="Times New Roman"/>
                <a:ea typeface="Times New Roman"/>
                <a:cs typeface="Times New Roman"/>
              </a:rPr>
              <a:t>электротехник</a:t>
            </a:r>
            <a:r>
              <a:rPr lang="ru-RU">
                <a:latin typeface="Times New Roman"/>
                <a:ea typeface="Times New Roman"/>
                <a:cs typeface="Times New Roman"/>
              </a:rPr>
              <a:t>а, </a:t>
            </a:r>
            <a:r>
              <a:rPr>
                <a:latin typeface="Times New Roman"/>
                <a:ea typeface="Times New Roman"/>
                <a:cs typeface="Times New Roman"/>
              </a:rPr>
              <a:t>«Интернет-вещей»</a:t>
            </a:r>
            <a:r>
              <a:rPr lang="ru-RU">
                <a:latin typeface="Times New Roman"/>
                <a:ea typeface="Times New Roman"/>
                <a:cs typeface="Times New Roman"/>
              </a:rPr>
              <a:t> и др.</a:t>
            </a:r>
            <a:endParaRPr>
              <a:latin typeface="Times New Roman"/>
              <a:ea typeface="Times New Roman"/>
              <a:cs typeface="Times New Roman"/>
            </a:endParaRPr>
          </a:p>
          <a:p>
            <a:pPr algn="l">
              <a:spcAft>
                <a:spcPts val="0"/>
              </a:spcAft>
              <a:defRPr/>
            </a:pPr>
            <a:r>
              <a:rPr lang="ru-RU" b="1">
                <a:latin typeface="Times New Roman"/>
                <a:ea typeface="Times New Roman"/>
                <a:cs typeface="Times New Roman"/>
              </a:rPr>
              <a:t>с</a:t>
            </a:r>
            <a:r>
              <a:rPr b="1">
                <a:latin typeface="Times New Roman"/>
                <a:ea typeface="Times New Roman"/>
                <a:cs typeface="Times New Roman"/>
              </a:rPr>
              <a:t>овременный кабинет информатики/робототехники</a:t>
            </a:r>
            <a:r>
              <a:rPr>
                <a:latin typeface="Times New Roman"/>
                <a:ea typeface="Times New Roman"/>
                <a:cs typeface="Times New Roman"/>
              </a:rPr>
              <a:t> с оборудованием достаточным для проведения занятий внеурочной деятельности и дополнительного образования по робототехнике;</a:t>
            </a:r>
          </a:p>
          <a:p>
            <a:pPr algn="l">
              <a:spcAft>
                <a:spcPts val="0"/>
              </a:spcAft>
              <a:defRPr/>
            </a:pPr>
            <a:endParaRPr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4377" t="23778" r="25309" b="14554"/>
          <a:stretch/>
        </p:blipFill>
        <p:spPr>
          <a:xfrm>
            <a:off x="6996406" y="2304679"/>
            <a:ext cx="4836841" cy="3343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  <a:alphaModFix amt="99999"/>
          </a:blip>
          <a:srcRect l="8333" r="833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436841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28082" y="265112"/>
            <a:ext cx="11505165" cy="1026053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5000"/>
          </a:bodyPr>
          <a:lstStyle>
            <a:lvl1pPr algn="ctr">
              <a:defRPr sz="6000"/>
            </a:lvl1pPr>
          </a:lstStyle>
          <a:p>
            <a:pPr>
              <a:defRPr/>
            </a:pPr>
            <a:r>
              <a:rPr sz="4800">
                <a:solidFill>
                  <a:schemeClr val="bg1"/>
                </a:solidFill>
              </a:rPr>
              <a:t> Методические ресурсы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1750707480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65335" y="6039372"/>
            <a:ext cx="1899138" cy="82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75311542" name="Прямоугольник 675311541"/>
          <p:cNvSpPr/>
          <p:nvPr/>
        </p:nvSpPr>
        <p:spPr bwMode="auto">
          <a:xfrm>
            <a:off x="561999" y="1344083"/>
            <a:ext cx="11080749" cy="5132916"/>
          </a:xfrm>
          <a:prstGeom prst="rect">
            <a:avLst/>
          </a:prstGeom>
          <a:solidFill>
            <a:schemeClr val="bg1">
              <a:alpha val="86000"/>
            </a:schemeClr>
          </a:solidFill>
          <a:ln w="12700" cap="flat" cmpd="sng" algn="ctr">
            <a:solidFill>
              <a:schemeClr val="accent1">
                <a:shade val="50000"/>
                <a:alpha val="99999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184887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3A460A-AF0A-CF89-B3DD-1EEFDFA98DC5}" type="slidenum">
              <a:rPr lang="ru-RU"/>
              <a:t>7</a:t>
            </a:fld>
            <a:endParaRPr/>
          </a:p>
        </p:txBody>
      </p:sp>
      <p:sp>
        <p:nvSpPr>
          <p:cNvPr id="1315891179" name="TextBox 1315891178"/>
          <p:cNvSpPr txBox="1"/>
          <p:nvPr/>
        </p:nvSpPr>
        <p:spPr bwMode="auto">
          <a:xfrm>
            <a:off x="703432" y="1447799"/>
            <a:ext cx="5401462" cy="48466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indent="450214" algn="l">
              <a:lnSpc>
                <a:spcPct val="100000"/>
              </a:lnSpc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Методический арсенал учителей:</a:t>
            </a:r>
          </a:p>
          <a:p>
            <a:pPr indent="450214" algn="l">
              <a:lnSpc>
                <a:spcPct val="100000"/>
              </a:lnSpc>
              <a:defRPr/>
            </a:pPr>
            <a:endParaRPr sz="2400">
              <a:latin typeface="Times New Roman"/>
              <a:ea typeface="Times New Roman"/>
              <a:cs typeface="Times New Roman"/>
            </a:endParaRPr>
          </a:p>
          <a:p>
            <a:pPr marL="371994" indent="-371994" algn="l">
              <a:spcAft>
                <a:spcPts val="0"/>
              </a:spcAft>
              <a:buFont typeface="Wingdings"/>
              <a:buChar char="Ø"/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владение и опора на нормативно-методическую базу документов, </a:t>
            </a:r>
            <a:r>
              <a:rPr sz="2400">
                <a:latin typeface="Times New Roman"/>
                <a:ea typeface="Times New Roman"/>
                <a:cs typeface="Times New Roman"/>
              </a:rPr>
              <a:t>регламентирующих образовательный процесс</a:t>
            </a:r>
            <a:r>
              <a:rPr lang="ru-RU" sz="2400">
                <a:latin typeface="Times New Roman"/>
                <a:ea typeface="Times New Roman"/>
                <a:cs typeface="Times New Roman"/>
              </a:rPr>
              <a:t>;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marL="371994" indent="-371994" algn="l">
              <a:spcAft>
                <a:spcPts val="0"/>
              </a:spcAft>
              <a:buFont typeface="Wingdings"/>
              <a:buChar char="Ø"/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владение методиками преподавания предметной области;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marL="371994" indent="-371994" algn="l">
              <a:spcAft>
                <a:spcPts val="0"/>
              </a:spcAft>
              <a:buFont typeface="Wingdings"/>
              <a:buChar char="Ø"/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разработки авторских методических материалов;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marL="371994" indent="-371994" algn="l">
              <a:spcAft>
                <a:spcPts val="0"/>
              </a:spcAft>
              <a:buFont typeface="Wingdings"/>
              <a:buChar char="Ø"/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использование проектных технологий;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marL="371994" indent="-371994" algn="l">
              <a:spcAft>
                <a:spcPts val="0"/>
              </a:spcAft>
              <a:buFont typeface="Wingdings"/>
              <a:buChar char="Ø"/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геймификация образования.</a:t>
            </a:r>
            <a:endParaRPr sz="24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588061205" name="Рисунок 158806120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77950" y="2215941"/>
            <a:ext cx="5733074" cy="3823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  <a:alphaModFix amt="99999"/>
          </a:blip>
          <a:srcRect l="8333" r="833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2252296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28082" y="265112"/>
            <a:ext cx="11505165" cy="1026053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5000"/>
          </a:bodyPr>
          <a:lstStyle>
            <a:lvl1pPr algn="ctr">
              <a:defRPr sz="6000"/>
            </a:lvl1pPr>
          </a:lstStyle>
          <a:p>
            <a:pPr>
              <a:defRPr/>
            </a:pPr>
            <a:r>
              <a:rPr sz="4800">
                <a:solidFill>
                  <a:schemeClr val="bg1"/>
                </a:solidFill>
              </a:rPr>
              <a:t> Кадровые ресурсы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734157078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65335" y="6039372"/>
            <a:ext cx="1899138" cy="82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55987036" name="Прямоугольник 855987035"/>
          <p:cNvSpPr/>
          <p:nvPr/>
        </p:nvSpPr>
        <p:spPr bwMode="auto">
          <a:xfrm>
            <a:off x="561999" y="1344083"/>
            <a:ext cx="11080749" cy="5132916"/>
          </a:xfrm>
          <a:prstGeom prst="rect">
            <a:avLst/>
          </a:prstGeom>
          <a:solidFill>
            <a:schemeClr val="bg1">
              <a:alpha val="86000"/>
            </a:schemeClr>
          </a:solidFill>
          <a:ln w="12700" cap="flat" cmpd="sng" algn="ctr">
            <a:solidFill>
              <a:schemeClr val="accent1">
                <a:shade val="50000"/>
                <a:alpha val="99999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60907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FC0B67-8F4E-CFCA-EB19-4C2A71BD65B5}" type="slidenum">
              <a:rPr lang="ru-RU"/>
              <a:t>8</a:t>
            </a:fld>
            <a:endParaRPr/>
          </a:p>
        </p:txBody>
      </p:sp>
      <p:sp>
        <p:nvSpPr>
          <p:cNvPr id="653926026" name="TextBox 653926025"/>
          <p:cNvSpPr txBox="1"/>
          <p:nvPr/>
        </p:nvSpPr>
        <p:spPr bwMode="auto">
          <a:xfrm>
            <a:off x="781352" y="1562099"/>
            <a:ext cx="5716390" cy="411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indent="450213" algn="l">
              <a:lnSpc>
                <a:spcPct val="100000"/>
              </a:lnSpc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В рабочую группу проекта</a:t>
            </a:r>
            <a:r>
              <a:rPr sz="2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 в</a:t>
            </a:r>
            <a:r>
              <a:rPr sz="2200">
                <a:latin typeface="Times New Roman"/>
                <a:ea typeface="Times New Roman"/>
                <a:cs typeface="Times New Roman"/>
              </a:rPr>
              <a:t>ходят </a:t>
            </a:r>
            <a:r>
              <a:rPr lang="ru-RU" sz="2200">
                <a:latin typeface="Times New Roman"/>
                <a:ea typeface="Times New Roman"/>
                <a:cs typeface="Times New Roman"/>
              </a:rPr>
              <a:t>более </a:t>
            </a:r>
            <a:r>
              <a:rPr sz="220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200">
                <a:latin typeface="Times New Roman"/>
                <a:ea typeface="Times New Roman"/>
                <a:cs typeface="Times New Roman"/>
              </a:rPr>
              <a:t>0</a:t>
            </a:r>
            <a:r>
              <a:rPr sz="2200">
                <a:latin typeface="Times New Roman"/>
                <a:ea typeface="Times New Roman"/>
                <a:cs typeface="Times New Roman"/>
              </a:rPr>
              <a:t> человека (включая внешних, внутренних совместителей, а также представителей учреждений-партнеров).  В рабочей группе 1 доктор наук, </a:t>
            </a:r>
            <a:r>
              <a:rPr lang="ru-RU" sz="2200">
                <a:latin typeface="Times New Roman"/>
                <a:ea typeface="Times New Roman"/>
                <a:cs typeface="Times New Roman"/>
              </a:rPr>
              <a:t>два</a:t>
            </a:r>
            <a:r>
              <a:rPr sz="2200">
                <a:latin typeface="Times New Roman"/>
                <a:ea typeface="Times New Roman"/>
                <a:cs typeface="Times New Roman"/>
              </a:rPr>
              <a:t> кандидата наук, 76% учителей высшей категории.</a:t>
            </a:r>
          </a:p>
          <a:p>
            <a:pPr indent="450213" algn="l">
              <a:lnSpc>
                <a:spcPct val="100000"/>
              </a:lnSpc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У всех без исключения за последние три года закончены </a:t>
            </a:r>
            <a:r>
              <a:rPr lang="ru-RU" sz="2200">
                <a:latin typeface="Times New Roman"/>
                <a:ea typeface="Times New Roman"/>
                <a:cs typeface="Times New Roman"/>
              </a:rPr>
              <a:t>по два, три </a:t>
            </a:r>
            <a:r>
              <a:rPr sz="2200">
                <a:latin typeface="Times New Roman"/>
                <a:ea typeface="Times New Roman"/>
                <a:cs typeface="Times New Roman"/>
              </a:rPr>
              <a:t>курс</a:t>
            </a:r>
            <a:r>
              <a:rPr lang="ru-RU" sz="2200">
                <a:latin typeface="Times New Roman"/>
                <a:ea typeface="Times New Roman"/>
                <a:cs typeface="Times New Roman"/>
              </a:rPr>
              <a:t>а</a:t>
            </a:r>
            <a:r>
              <a:rPr sz="2200">
                <a:latin typeface="Times New Roman"/>
                <a:ea typeface="Times New Roman"/>
                <a:cs typeface="Times New Roman"/>
              </a:rPr>
              <a:t> повышения квалификации.</a:t>
            </a:r>
            <a:endParaRPr lang="ru-RU" sz="2200">
              <a:latin typeface="Times New Roman"/>
              <a:ea typeface="Times New Roman"/>
              <a:cs typeface="Times New Roman"/>
            </a:endParaRPr>
          </a:p>
          <a:p>
            <a:pPr indent="450213" algn="l">
              <a:lnSpc>
                <a:spcPct val="100000"/>
              </a:lnSpc>
              <a:defRPr/>
            </a:pPr>
            <a:r>
              <a:rPr lang="ru-RU" sz="2200">
                <a:latin typeface="Times New Roman"/>
                <a:ea typeface="Times New Roman"/>
                <a:cs typeface="Times New Roman"/>
              </a:rPr>
              <a:t>Педагогический коллектив имеет большой опыт реализации проектов регионального и федерального уровней.</a:t>
            </a:r>
          </a:p>
        </p:txBody>
      </p:sp>
      <p:pic>
        <p:nvPicPr>
          <p:cNvPr id="1087732652" name="Рисунок 108773265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60312" y="4162947"/>
            <a:ext cx="2630158" cy="1972618"/>
          </a:xfrm>
          <a:prstGeom prst="rect">
            <a:avLst/>
          </a:prstGeom>
        </p:spPr>
      </p:pic>
      <p:pic>
        <p:nvPicPr>
          <p:cNvPr id="670157223" name="Рисунок 67015722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192896" y="1899638"/>
            <a:ext cx="2681203" cy="2010902"/>
          </a:xfrm>
          <a:prstGeom prst="rect">
            <a:avLst/>
          </a:prstGeom>
        </p:spPr>
      </p:pic>
      <p:pic>
        <p:nvPicPr>
          <p:cNvPr id="797823513" name="Рисунок 7978235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233746" y="4021577"/>
            <a:ext cx="2599502" cy="1949626"/>
          </a:xfrm>
          <a:prstGeom prst="rect">
            <a:avLst/>
          </a:prstGeom>
        </p:spPr>
      </p:pic>
      <p:pic>
        <p:nvPicPr>
          <p:cNvPr id="574899735" name="Рисунок 57489973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454240" y="1724024"/>
            <a:ext cx="2636231" cy="1977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  <a:alphaModFix amt="99999"/>
          </a:blip>
          <a:srcRect l="8333" r="833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76994846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65335" y="6039372"/>
            <a:ext cx="1899138" cy="82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15118854" name="Прямоугольник 1915118853"/>
          <p:cNvSpPr/>
          <p:nvPr/>
        </p:nvSpPr>
        <p:spPr bwMode="auto">
          <a:xfrm>
            <a:off x="561999" y="1344083"/>
            <a:ext cx="11080749" cy="5132916"/>
          </a:xfrm>
          <a:prstGeom prst="rect">
            <a:avLst/>
          </a:prstGeom>
          <a:solidFill>
            <a:srgbClr val="0070C0">
              <a:alpha val="86000"/>
            </a:srgbClr>
          </a:solidFill>
          <a:ln w="12700" cap="flat" cmpd="sng" algn="ctr">
            <a:solidFill>
              <a:schemeClr val="accent1">
                <a:shade val="50000"/>
                <a:alpha val="99999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9286824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F7D56E-2952-F4E0-0FC5-723C2F8B0764}" type="slidenum">
              <a:rPr lang="ru-RU"/>
              <a:t>9</a:t>
            </a:fld>
            <a:endParaRPr/>
          </a:p>
        </p:txBody>
      </p:sp>
      <p:graphicFrame>
        <p:nvGraphicFramePr>
          <p:cNvPr id="1211594248" name="Диаграмма 1211594247"/>
          <p:cNvGraphicFramePr>
            <a:graphicFrameLocks/>
          </p:cNvGraphicFramePr>
          <p:nvPr/>
        </p:nvGraphicFramePr>
        <p:xfrm>
          <a:off x="587688" y="1568557"/>
          <a:ext cx="10985953" cy="4787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10953247" name="Заголовок 1"/>
          <p:cNvSpPr>
            <a:spLocks noGrp="1"/>
          </p:cNvSpPr>
          <p:nvPr>
            <p:ph type="ctrTitle"/>
          </p:nvPr>
        </p:nvSpPr>
        <p:spPr bwMode="auto">
          <a:xfrm>
            <a:off x="848699" y="1763675"/>
            <a:ext cx="4200525" cy="1665324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0000"/>
          </a:bodyPr>
          <a:lstStyle>
            <a:lvl1pPr algn="ctr">
              <a:defRPr sz="6000"/>
            </a:lvl1pPr>
          </a:lstStyle>
          <a:p>
            <a:pPr algn="l">
              <a:defRPr b="1" i="0" u="none" strike="noStrike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pPr>
            <a:r>
              <a:rPr lang="ru-RU" sz="4800" b="1" i="0" u="none" strike="noStrike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latin typeface="Calibri Light"/>
                <a:ea typeface="Arial"/>
                <a:cs typeface="Arial"/>
              </a:rPr>
              <a:t>РАСХОДОВАНИЕ  СРЕДСТВ  ГРАНТА</a:t>
            </a:r>
            <a:endParaRPr sz="48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731478399" name="Заголовок 1"/>
          <p:cNvSpPr>
            <a:spLocks noGrp="1"/>
          </p:cNvSpPr>
          <p:nvPr/>
        </p:nvSpPr>
        <p:spPr bwMode="auto">
          <a:xfrm>
            <a:off x="328082" y="265111"/>
            <a:ext cx="11505165" cy="1026052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5000" lnSpcReduction="1000"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sz="4800">
                <a:solidFill>
                  <a:schemeClr val="bg1"/>
                </a:solidFill>
              </a:rPr>
              <a:t>Обоснование затрат 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20836991" name="TextBox 20836990"/>
          <p:cNvSpPr txBox="1"/>
          <p:nvPr/>
        </p:nvSpPr>
        <p:spPr bwMode="auto">
          <a:xfrm>
            <a:off x="1224089" y="4190999"/>
            <a:ext cx="3581325" cy="2012039"/>
          </a:xfrm>
          <a:prstGeom prst="rect">
            <a:avLst/>
          </a:prstGeom>
          <a:solidFill>
            <a:srgbClr val="FFE399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/>
              <a:t>Учебное оборудование предназначено для увеличения возможностей профориентационной работы в области высоких технологий и для организации дифференцированного обучения</a:t>
            </a:r>
          </a:p>
        </p:txBody>
      </p:sp>
      <p:sp>
        <p:nvSpPr>
          <p:cNvPr id="1537050229" name="TextBox 1537050228"/>
          <p:cNvSpPr txBox="1"/>
          <p:nvPr/>
        </p:nvSpPr>
        <p:spPr bwMode="auto">
          <a:xfrm>
            <a:off x="7580819" y="4920254"/>
            <a:ext cx="3441092" cy="1189079"/>
          </a:xfrm>
          <a:prstGeom prst="rect">
            <a:avLst/>
          </a:prstGeom>
          <a:solidFill>
            <a:srgbClr val="DBEAF6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/>
              <a:t>Электронные ресурсы позволят организовать эффективную работу учащихся по индивидуальным маршрутам</a:t>
            </a:r>
          </a:p>
        </p:txBody>
      </p:sp>
      <p:sp>
        <p:nvSpPr>
          <p:cNvPr id="93536539" name="TextBox 93536538"/>
          <p:cNvSpPr txBox="1"/>
          <p:nvPr/>
        </p:nvSpPr>
        <p:spPr bwMode="auto">
          <a:xfrm>
            <a:off x="9202124" y="1763675"/>
            <a:ext cx="2220022" cy="1737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/>
              <a:t>Предназначено для доукомплектования кабинетов физики и математики, и для увеличения парка мобильных средств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77</TotalTime>
  <Words>850</Words>
  <Application>Microsoft Office PowerPoint</Application>
  <DocSecurity>0</DocSecurity>
  <PresentationFormat>Широкоэкранный</PresentationFormat>
  <Paragraphs>92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Asana</vt:lpstr>
      <vt:lpstr>Calibri</vt:lpstr>
      <vt:lpstr>Calibri Light</vt:lpstr>
      <vt:lpstr>Times New Roman</vt:lpstr>
      <vt:lpstr>Wingdings</vt:lpstr>
      <vt:lpstr>Тема Office</vt:lpstr>
      <vt:lpstr>Проект  «Цифровой ПЕГАС 2.0» физико-метематическое образование как база освоения технологий будущего</vt:lpstr>
      <vt:lpstr>Актуальность</vt:lpstr>
      <vt:lpstr>Цель проекта</vt:lpstr>
      <vt:lpstr>Задачи проекта</vt:lpstr>
      <vt:lpstr>Ожидаемый результат</vt:lpstr>
      <vt:lpstr> Организационно-технологические ресурсы</vt:lpstr>
      <vt:lpstr> Методические ресурсы</vt:lpstr>
      <vt:lpstr> Кадровые ресурсы</vt:lpstr>
      <vt:lpstr>РАСХОДОВАНИЕ  СРЕДСТВ  ГРАНТА</vt:lpstr>
      <vt:lpstr>Достижения школы Победитель конкура кружков в номинации «Среда развития технического творчества»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Ярмолинская</dc:creator>
  <cp:keywords/>
  <dc:description/>
  <cp:lastModifiedBy>user</cp:lastModifiedBy>
  <cp:revision>18</cp:revision>
  <dcterms:created xsi:type="dcterms:W3CDTF">2021-09-15T22:53:13Z</dcterms:created>
  <dcterms:modified xsi:type="dcterms:W3CDTF">2023-11-23T12:11:51Z</dcterms:modified>
  <cp:category/>
  <dc:identifier/>
  <cp:contentStatus/>
  <dc:language/>
  <cp:version/>
</cp:coreProperties>
</file>